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0"/>
  </p:notesMasterIdLst>
  <p:sldIdLst>
    <p:sldId id="256" r:id="rId2"/>
    <p:sldId id="278" r:id="rId3"/>
    <p:sldId id="260" r:id="rId4"/>
    <p:sldId id="259" r:id="rId5"/>
    <p:sldId id="258" r:id="rId6"/>
    <p:sldId id="261" r:id="rId7"/>
    <p:sldId id="265" r:id="rId8"/>
    <p:sldId id="257" r:id="rId9"/>
    <p:sldId id="279" r:id="rId10"/>
    <p:sldId id="262" r:id="rId11"/>
    <p:sldId id="272" r:id="rId12"/>
    <p:sldId id="274" r:id="rId13"/>
    <p:sldId id="273" r:id="rId14"/>
    <p:sldId id="275" r:id="rId15"/>
    <p:sldId id="281" r:id="rId16"/>
    <p:sldId id="276" r:id="rId17"/>
    <p:sldId id="277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419"/>
    <p:restoredTop sz="25816"/>
  </p:normalViewPr>
  <p:slideViewPr>
    <p:cSldViewPr snapToGrid="0">
      <p:cViewPr>
        <p:scale>
          <a:sx n="60" d="100"/>
          <a:sy n="60" d="100"/>
        </p:scale>
        <p:origin x="416" y="-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734AED-DD2F-42CF-B1AD-D0BBEA749F7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8D3409D-8C48-4752-B677-8FBE054CD6F2}">
      <dgm:prSet/>
      <dgm:spPr/>
      <dgm:t>
        <a:bodyPr/>
        <a:lstStyle/>
        <a:p>
          <a:r>
            <a:rPr lang="fr-CH" dirty="0"/>
            <a:t>Introduction</a:t>
          </a:r>
          <a:endParaRPr lang="en-US" dirty="0"/>
        </a:p>
      </dgm:t>
    </dgm:pt>
    <dgm:pt modelId="{AF34F071-D7B7-408A-906D-D443C035FE5E}" type="parTrans" cxnId="{96B6C000-6C8F-4B17-B13D-2E5984845750}">
      <dgm:prSet/>
      <dgm:spPr/>
      <dgm:t>
        <a:bodyPr/>
        <a:lstStyle/>
        <a:p>
          <a:endParaRPr lang="en-US"/>
        </a:p>
      </dgm:t>
    </dgm:pt>
    <dgm:pt modelId="{576BC47C-4925-448D-871D-76B85D630801}" type="sibTrans" cxnId="{96B6C000-6C8F-4B17-B13D-2E5984845750}">
      <dgm:prSet/>
      <dgm:spPr/>
      <dgm:t>
        <a:bodyPr/>
        <a:lstStyle/>
        <a:p>
          <a:endParaRPr lang="en-US"/>
        </a:p>
      </dgm:t>
    </dgm:pt>
    <dgm:pt modelId="{BB65D505-B2B5-48A5-91F1-A0F02DA249D1}">
      <dgm:prSet/>
      <dgm:spPr/>
      <dgm:t>
        <a:bodyPr/>
        <a:lstStyle/>
        <a:p>
          <a:r>
            <a:rPr lang="fr-CH" dirty="0"/>
            <a:t>Data set description and </a:t>
          </a:r>
          <a:r>
            <a:rPr lang="fr-CH" dirty="0" err="1"/>
            <a:t>result</a:t>
          </a:r>
          <a:r>
            <a:rPr lang="fr-CH" dirty="0"/>
            <a:t> </a:t>
          </a:r>
          <a:r>
            <a:rPr lang="fr-CH" dirty="0" err="1"/>
            <a:t>from</a:t>
          </a:r>
          <a:r>
            <a:rPr lang="fr-CH" dirty="0"/>
            <a:t> the first exploration</a:t>
          </a:r>
          <a:endParaRPr lang="en-US" dirty="0"/>
        </a:p>
      </dgm:t>
    </dgm:pt>
    <dgm:pt modelId="{A384D8B2-F01D-4B72-B053-75BB0DEBED01}" type="parTrans" cxnId="{30E45332-4F83-4802-B583-9179C398D0E6}">
      <dgm:prSet/>
      <dgm:spPr/>
      <dgm:t>
        <a:bodyPr/>
        <a:lstStyle/>
        <a:p>
          <a:endParaRPr lang="en-US"/>
        </a:p>
      </dgm:t>
    </dgm:pt>
    <dgm:pt modelId="{90215098-3F3A-402D-8FF9-54F261DD713F}" type="sibTrans" cxnId="{30E45332-4F83-4802-B583-9179C398D0E6}">
      <dgm:prSet/>
      <dgm:spPr/>
      <dgm:t>
        <a:bodyPr/>
        <a:lstStyle/>
        <a:p>
          <a:endParaRPr lang="en-US"/>
        </a:p>
      </dgm:t>
    </dgm:pt>
    <dgm:pt modelId="{3C38CACE-8013-464B-A1D5-DF01F38C0917}">
      <dgm:prSet/>
      <dgm:spPr/>
      <dgm:t>
        <a:bodyPr/>
        <a:lstStyle/>
        <a:p>
          <a:r>
            <a:rPr lang="fr-CH" dirty="0" err="1"/>
            <a:t>Methodology</a:t>
          </a:r>
          <a:endParaRPr lang="en-US" dirty="0"/>
        </a:p>
      </dgm:t>
    </dgm:pt>
    <dgm:pt modelId="{27E0ED6A-2F0C-45D6-87EB-1EEA19A22F3B}" type="parTrans" cxnId="{0AF38A62-F528-43CA-85D0-96F3BA40C527}">
      <dgm:prSet/>
      <dgm:spPr/>
      <dgm:t>
        <a:bodyPr/>
        <a:lstStyle/>
        <a:p>
          <a:endParaRPr lang="en-US"/>
        </a:p>
      </dgm:t>
    </dgm:pt>
    <dgm:pt modelId="{DEF022EC-59A7-4CA1-99A8-DE10E320CBC6}" type="sibTrans" cxnId="{0AF38A62-F528-43CA-85D0-96F3BA40C527}">
      <dgm:prSet/>
      <dgm:spPr/>
      <dgm:t>
        <a:bodyPr/>
        <a:lstStyle/>
        <a:p>
          <a:endParaRPr lang="en-US"/>
        </a:p>
      </dgm:t>
    </dgm:pt>
    <dgm:pt modelId="{31A63526-32FD-4E79-B378-D8AE4C9E0577}">
      <dgm:prSet/>
      <dgm:spPr/>
      <dgm:t>
        <a:bodyPr/>
        <a:lstStyle/>
        <a:p>
          <a:r>
            <a:rPr lang="fr-CH"/>
            <a:t>Results and observation</a:t>
          </a:r>
          <a:endParaRPr lang="en-US"/>
        </a:p>
      </dgm:t>
    </dgm:pt>
    <dgm:pt modelId="{BD79D5AF-3BC4-41BF-80A2-5C18EAC48577}" type="parTrans" cxnId="{3123E332-48E8-4537-BBB1-54B3BCF3421C}">
      <dgm:prSet/>
      <dgm:spPr/>
      <dgm:t>
        <a:bodyPr/>
        <a:lstStyle/>
        <a:p>
          <a:endParaRPr lang="en-US"/>
        </a:p>
      </dgm:t>
    </dgm:pt>
    <dgm:pt modelId="{26F73A88-2CEE-4B0F-926B-F0D153F4C720}" type="sibTrans" cxnId="{3123E332-48E8-4537-BBB1-54B3BCF3421C}">
      <dgm:prSet/>
      <dgm:spPr/>
      <dgm:t>
        <a:bodyPr/>
        <a:lstStyle/>
        <a:p>
          <a:endParaRPr lang="en-US"/>
        </a:p>
      </dgm:t>
    </dgm:pt>
    <dgm:pt modelId="{61F6572A-355D-448B-9C00-5488E3C690C8}">
      <dgm:prSet/>
      <dgm:spPr/>
      <dgm:t>
        <a:bodyPr/>
        <a:lstStyle/>
        <a:p>
          <a:r>
            <a:rPr lang="fr-CH" dirty="0" err="1"/>
            <a:t>Potential</a:t>
          </a:r>
          <a:r>
            <a:rPr lang="fr-CH" dirty="0"/>
            <a:t> </a:t>
          </a:r>
          <a:r>
            <a:rPr lang="fr-CH" dirty="0" err="1"/>
            <a:t>improvements</a:t>
          </a:r>
          <a:r>
            <a:rPr lang="fr-CH" dirty="0"/>
            <a:t> </a:t>
          </a:r>
          <a:endParaRPr lang="en-US" dirty="0"/>
        </a:p>
      </dgm:t>
    </dgm:pt>
    <dgm:pt modelId="{B9092C25-C716-4D0D-88FA-13642959FE71}" type="parTrans" cxnId="{25457CEB-217A-435A-A680-EB728F6541DC}">
      <dgm:prSet/>
      <dgm:spPr/>
      <dgm:t>
        <a:bodyPr/>
        <a:lstStyle/>
        <a:p>
          <a:endParaRPr lang="en-US"/>
        </a:p>
      </dgm:t>
    </dgm:pt>
    <dgm:pt modelId="{E25CB2A9-9C97-4616-A448-42241BC3C8BA}" type="sibTrans" cxnId="{25457CEB-217A-435A-A680-EB728F6541DC}">
      <dgm:prSet/>
      <dgm:spPr/>
      <dgm:t>
        <a:bodyPr/>
        <a:lstStyle/>
        <a:p>
          <a:endParaRPr lang="en-US"/>
        </a:p>
      </dgm:t>
    </dgm:pt>
    <dgm:pt modelId="{2949FE5D-2D56-4C62-B770-7C5A953C469F}" type="pres">
      <dgm:prSet presAssocID="{46734AED-DD2F-42CF-B1AD-D0BBEA749F70}" presName="root" presStyleCnt="0">
        <dgm:presLayoutVars>
          <dgm:dir/>
          <dgm:resizeHandles val="exact"/>
        </dgm:presLayoutVars>
      </dgm:prSet>
      <dgm:spPr/>
    </dgm:pt>
    <dgm:pt modelId="{106810C4-F157-4FD4-8CB2-CDDD61C65798}" type="pres">
      <dgm:prSet presAssocID="{28D3409D-8C48-4752-B677-8FBE054CD6F2}" presName="compNode" presStyleCnt="0"/>
      <dgm:spPr/>
    </dgm:pt>
    <dgm:pt modelId="{FF4EEF1F-0264-436E-A891-B46543EA9DA6}" type="pres">
      <dgm:prSet presAssocID="{28D3409D-8C48-4752-B677-8FBE054CD6F2}" presName="bgRect" presStyleLbl="bgShp" presStyleIdx="0" presStyleCnt="5"/>
      <dgm:spPr/>
    </dgm:pt>
    <dgm:pt modelId="{F4203A8D-3C8F-4FB9-A38E-8754E409A782}" type="pres">
      <dgm:prSet presAssocID="{28D3409D-8C48-4752-B677-8FBE054CD6F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oliennes avec un remplissage uni"/>
        </a:ext>
      </dgm:extLst>
    </dgm:pt>
    <dgm:pt modelId="{D35DB029-BEA6-4391-9CF8-3224E0C73B31}" type="pres">
      <dgm:prSet presAssocID="{28D3409D-8C48-4752-B677-8FBE054CD6F2}" presName="spaceRect" presStyleCnt="0"/>
      <dgm:spPr/>
    </dgm:pt>
    <dgm:pt modelId="{57CB142E-930D-4FEC-B5BB-ED48E913EE22}" type="pres">
      <dgm:prSet presAssocID="{28D3409D-8C48-4752-B677-8FBE054CD6F2}" presName="parTx" presStyleLbl="revTx" presStyleIdx="0" presStyleCnt="5">
        <dgm:presLayoutVars>
          <dgm:chMax val="0"/>
          <dgm:chPref val="0"/>
        </dgm:presLayoutVars>
      </dgm:prSet>
      <dgm:spPr/>
    </dgm:pt>
    <dgm:pt modelId="{313ED2C4-8B58-43C1-8A5D-5BB595E4DD53}" type="pres">
      <dgm:prSet presAssocID="{576BC47C-4925-448D-871D-76B85D630801}" presName="sibTrans" presStyleCnt="0"/>
      <dgm:spPr/>
    </dgm:pt>
    <dgm:pt modelId="{DB838DC7-554A-45FC-B1A0-0E8C96F2D1E6}" type="pres">
      <dgm:prSet presAssocID="{BB65D505-B2B5-48A5-91F1-A0F02DA249D1}" presName="compNode" presStyleCnt="0"/>
      <dgm:spPr/>
    </dgm:pt>
    <dgm:pt modelId="{9E14D9C9-1C35-4D5C-97B1-B246B8318392}" type="pres">
      <dgm:prSet presAssocID="{BB65D505-B2B5-48A5-91F1-A0F02DA249D1}" presName="bgRect" presStyleLbl="bgShp" presStyleIdx="1" presStyleCnt="5"/>
      <dgm:spPr/>
    </dgm:pt>
    <dgm:pt modelId="{3E6D17CB-6587-4D3A-8A71-176C21D74950}" type="pres">
      <dgm:prSet presAssocID="{BB65D505-B2B5-48A5-91F1-A0F02DA249D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E530ADC-F378-4836-9244-1A9123E3F50C}" type="pres">
      <dgm:prSet presAssocID="{BB65D505-B2B5-48A5-91F1-A0F02DA249D1}" presName="spaceRect" presStyleCnt="0"/>
      <dgm:spPr/>
    </dgm:pt>
    <dgm:pt modelId="{C5C189C6-C90F-4D88-883E-A6CC9F8A8BB4}" type="pres">
      <dgm:prSet presAssocID="{BB65D505-B2B5-48A5-91F1-A0F02DA249D1}" presName="parTx" presStyleLbl="revTx" presStyleIdx="1" presStyleCnt="5">
        <dgm:presLayoutVars>
          <dgm:chMax val="0"/>
          <dgm:chPref val="0"/>
        </dgm:presLayoutVars>
      </dgm:prSet>
      <dgm:spPr/>
    </dgm:pt>
    <dgm:pt modelId="{2F7010BD-92CF-48D6-9DF3-A7A7A1E029EC}" type="pres">
      <dgm:prSet presAssocID="{90215098-3F3A-402D-8FF9-54F261DD713F}" presName="sibTrans" presStyleCnt="0"/>
      <dgm:spPr/>
    </dgm:pt>
    <dgm:pt modelId="{7FC5E3B3-57EA-4332-9337-A5B07D5B46F7}" type="pres">
      <dgm:prSet presAssocID="{3C38CACE-8013-464B-A1D5-DF01F38C0917}" presName="compNode" presStyleCnt="0"/>
      <dgm:spPr/>
    </dgm:pt>
    <dgm:pt modelId="{08789284-6F6A-4412-BDA0-503730FE5A45}" type="pres">
      <dgm:prSet presAssocID="{3C38CACE-8013-464B-A1D5-DF01F38C0917}" presName="bgRect" presStyleLbl="bgShp" presStyleIdx="2" presStyleCnt="5"/>
      <dgm:spPr/>
    </dgm:pt>
    <dgm:pt modelId="{3A037146-4491-4680-9C15-193970965352}" type="pres">
      <dgm:prSet presAssocID="{3C38CACE-8013-464B-A1D5-DF01F38C091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e de contrôle"/>
        </a:ext>
      </dgm:extLst>
    </dgm:pt>
    <dgm:pt modelId="{B2BFCF75-5805-4B35-AC7D-6E26E26CF6BB}" type="pres">
      <dgm:prSet presAssocID="{3C38CACE-8013-464B-A1D5-DF01F38C0917}" presName="spaceRect" presStyleCnt="0"/>
      <dgm:spPr/>
    </dgm:pt>
    <dgm:pt modelId="{F783DACB-185F-4898-8C52-F6AFDF4F3DF4}" type="pres">
      <dgm:prSet presAssocID="{3C38CACE-8013-464B-A1D5-DF01F38C0917}" presName="parTx" presStyleLbl="revTx" presStyleIdx="2" presStyleCnt="5">
        <dgm:presLayoutVars>
          <dgm:chMax val="0"/>
          <dgm:chPref val="0"/>
        </dgm:presLayoutVars>
      </dgm:prSet>
      <dgm:spPr/>
    </dgm:pt>
    <dgm:pt modelId="{9309160F-2D97-45AA-90E9-BA3570279EB9}" type="pres">
      <dgm:prSet presAssocID="{DEF022EC-59A7-4CA1-99A8-DE10E320CBC6}" presName="sibTrans" presStyleCnt="0"/>
      <dgm:spPr/>
    </dgm:pt>
    <dgm:pt modelId="{DD7D0ECD-B102-43F0-9593-052FE35C50B0}" type="pres">
      <dgm:prSet presAssocID="{31A63526-32FD-4E79-B378-D8AE4C9E0577}" presName="compNode" presStyleCnt="0"/>
      <dgm:spPr/>
    </dgm:pt>
    <dgm:pt modelId="{A9B2728D-B8AF-4B2A-9C15-AA96464A73D7}" type="pres">
      <dgm:prSet presAssocID="{31A63526-32FD-4E79-B378-D8AE4C9E0577}" presName="bgRect" presStyleLbl="bgShp" presStyleIdx="3" presStyleCnt="5"/>
      <dgm:spPr/>
    </dgm:pt>
    <dgm:pt modelId="{33E397E0-BBA8-4FB6-BAE5-82D710A22748}" type="pres">
      <dgm:prSet presAssocID="{31A63526-32FD-4E79-B378-D8AE4C9E057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DEBD1B0-D9FF-456E-8C07-02AE7DF71960}" type="pres">
      <dgm:prSet presAssocID="{31A63526-32FD-4E79-B378-D8AE4C9E0577}" presName="spaceRect" presStyleCnt="0"/>
      <dgm:spPr/>
    </dgm:pt>
    <dgm:pt modelId="{06584212-3641-41C5-A198-FF18F0526BE6}" type="pres">
      <dgm:prSet presAssocID="{31A63526-32FD-4E79-B378-D8AE4C9E0577}" presName="parTx" presStyleLbl="revTx" presStyleIdx="3" presStyleCnt="5">
        <dgm:presLayoutVars>
          <dgm:chMax val="0"/>
          <dgm:chPref val="0"/>
        </dgm:presLayoutVars>
      </dgm:prSet>
      <dgm:spPr/>
    </dgm:pt>
    <dgm:pt modelId="{8E148C5C-DADC-43A6-A00E-2679234A98DB}" type="pres">
      <dgm:prSet presAssocID="{26F73A88-2CEE-4B0F-926B-F0D153F4C720}" presName="sibTrans" presStyleCnt="0"/>
      <dgm:spPr/>
    </dgm:pt>
    <dgm:pt modelId="{55C065AF-BD3D-4D34-911B-1103E7A6F9B4}" type="pres">
      <dgm:prSet presAssocID="{61F6572A-355D-448B-9C00-5488E3C690C8}" presName="compNode" presStyleCnt="0"/>
      <dgm:spPr/>
    </dgm:pt>
    <dgm:pt modelId="{C08E0D05-BADE-490D-A64C-2A0B453710A2}" type="pres">
      <dgm:prSet presAssocID="{61F6572A-355D-448B-9C00-5488E3C690C8}" presName="bgRect" presStyleLbl="bgShp" presStyleIdx="4" presStyleCnt="5"/>
      <dgm:spPr/>
    </dgm:pt>
    <dgm:pt modelId="{EF84F676-0F99-4EB0-BAA6-DD8A8563FDB9}" type="pres">
      <dgm:prSet presAssocID="{61F6572A-355D-448B-9C00-5488E3C690C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0F3C490-208C-4D38-A9BC-580B468B119F}" type="pres">
      <dgm:prSet presAssocID="{61F6572A-355D-448B-9C00-5488E3C690C8}" presName="spaceRect" presStyleCnt="0"/>
      <dgm:spPr/>
    </dgm:pt>
    <dgm:pt modelId="{BE36EA4C-3202-43A8-A073-721898C632FA}" type="pres">
      <dgm:prSet presAssocID="{61F6572A-355D-448B-9C00-5488E3C690C8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96B6C000-6C8F-4B17-B13D-2E5984845750}" srcId="{46734AED-DD2F-42CF-B1AD-D0BBEA749F70}" destId="{28D3409D-8C48-4752-B677-8FBE054CD6F2}" srcOrd="0" destOrd="0" parTransId="{AF34F071-D7B7-408A-906D-D443C035FE5E}" sibTransId="{576BC47C-4925-448D-871D-76B85D630801}"/>
    <dgm:cxn modelId="{6BA80904-A4C4-4543-85DE-B715C550BFCE}" type="presOf" srcId="{46734AED-DD2F-42CF-B1AD-D0BBEA749F70}" destId="{2949FE5D-2D56-4C62-B770-7C5A953C469F}" srcOrd="0" destOrd="0" presId="urn:microsoft.com/office/officeart/2018/2/layout/IconVerticalSolidList"/>
    <dgm:cxn modelId="{EAB32D28-E043-4F99-92C0-32E73EB06EE5}" type="presOf" srcId="{28D3409D-8C48-4752-B677-8FBE054CD6F2}" destId="{57CB142E-930D-4FEC-B5BB-ED48E913EE22}" srcOrd="0" destOrd="0" presId="urn:microsoft.com/office/officeart/2018/2/layout/IconVerticalSolidList"/>
    <dgm:cxn modelId="{30E45332-4F83-4802-B583-9179C398D0E6}" srcId="{46734AED-DD2F-42CF-B1AD-D0BBEA749F70}" destId="{BB65D505-B2B5-48A5-91F1-A0F02DA249D1}" srcOrd="1" destOrd="0" parTransId="{A384D8B2-F01D-4B72-B053-75BB0DEBED01}" sibTransId="{90215098-3F3A-402D-8FF9-54F261DD713F}"/>
    <dgm:cxn modelId="{3123E332-48E8-4537-BBB1-54B3BCF3421C}" srcId="{46734AED-DD2F-42CF-B1AD-D0BBEA749F70}" destId="{31A63526-32FD-4E79-B378-D8AE4C9E0577}" srcOrd="3" destOrd="0" parTransId="{BD79D5AF-3BC4-41BF-80A2-5C18EAC48577}" sibTransId="{26F73A88-2CEE-4B0F-926B-F0D153F4C720}"/>
    <dgm:cxn modelId="{0AF38A62-F528-43CA-85D0-96F3BA40C527}" srcId="{46734AED-DD2F-42CF-B1AD-D0BBEA749F70}" destId="{3C38CACE-8013-464B-A1D5-DF01F38C0917}" srcOrd="2" destOrd="0" parTransId="{27E0ED6A-2F0C-45D6-87EB-1EEA19A22F3B}" sibTransId="{DEF022EC-59A7-4CA1-99A8-DE10E320CBC6}"/>
    <dgm:cxn modelId="{D4375073-54BE-4F9D-B6CB-17A72436DDC2}" type="presOf" srcId="{BB65D505-B2B5-48A5-91F1-A0F02DA249D1}" destId="{C5C189C6-C90F-4D88-883E-A6CC9F8A8BB4}" srcOrd="0" destOrd="0" presId="urn:microsoft.com/office/officeart/2018/2/layout/IconVerticalSolidList"/>
    <dgm:cxn modelId="{DB719BB1-B8CC-433D-A0F4-C96F0A0062A5}" type="presOf" srcId="{31A63526-32FD-4E79-B378-D8AE4C9E0577}" destId="{06584212-3641-41C5-A198-FF18F0526BE6}" srcOrd="0" destOrd="0" presId="urn:microsoft.com/office/officeart/2018/2/layout/IconVerticalSolidList"/>
    <dgm:cxn modelId="{5EA0A0B9-4B3D-4928-882D-826BBD44A859}" type="presOf" srcId="{61F6572A-355D-448B-9C00-5488E3C690C8}" destId="{BE36EA4C-3202-43A8-A073-721898C632FA}" srcOrd="0" destOrd="0" presId="urn:microsoft.com/office/officeart/2018/2/layout/IconVerticalSolidList"/>
    <dgm:cxn modelId="{9621EADA-BD7C-4DF4-A816-9B6B5D76C52E}" type="presOf" srcId="{3C38CACE-8013-464B-A1D5-DF01F38C0917}" destId="{F783DACB-185F-4898-8C52-F6AFDF4F3DF4}" srcOrd="0" destOrd="0" presId="urn:microsoft.com/office/officeart/2018/2/layout/IconVerticalSolidList"/>
    <dgm:cxn modelId="{25457CEB-217A-435A-A680-EB728F6541DC}" srcId="{46734AED-DD2F-42CF-B1AD-D0BBEA749F70}" destId="{61F6572A-355D-448B-9C00-5488E3C690C8}" srcOrd="4" destOrd="0" parTransId="{B9092C25-C716-4D0D-88FA-13642959FE71}" sibTransId="{E25CB2A9-9C97-4616-A448-42241BC3C8BA}"/>
    <dgm:cxn modelId="{1D8A7684-BC6E-417E-A9FA-4EB728E5D375}" type="presParOf" srcId="{2949FE5D-2D56-4C62-B770-7C5A953C469F}" destId="{106810C4-F157-4FD4-8CB2-CDDD61C65798}" srcOrd="0" destOrd="0" presId="urn:microsoft.com/office/officeart/2018/2/layout/IconVerticalSolidList"/>
    <dgm:cxn modelId="{D78A111C-1978-4E26-9D38-5C028A8E44C4}" type="presParOf" srcId="{106810C4-F157-4FD4-8CB2-CDDD61C65798}" destId="{FF4EEF1F-0264-436E-A891-B46543EA9DA6}" srcOrd="0" destOrd="0" presId="urn:microsoft.com/office/officeart/2018/2/layout/IconVerticalSolidList"/>
    <dgm:cxn modelId="{DA4FE0F5-0C04-4AB0-BE3E-4480F9F39B83}" type="presParOf" srcId="{106810C4-F157-4FD4-8CB2-CDDD61C65798}" destId="{F4203A8D-3C8F-4FB9-A38E-8754E409A782}" srcOrd="1" destOrd="0" presId="urn:microsoft.com/office/officeart/2018/2/layout/IconVerticalSolidList"/>
    <dgm:cxn modelId="{B5960BB1-4FD1-44D1-9C35-6FD9AAA5AE02}" type="presParOf" srcId="{106810C4-F157-4FD4-8CB2-CDDD61C65798}" destId="{D35DB029-BEA6-4391-9CF8-3224E0C73B31}" srcOrd="2" destOrd="0" presId="urn:microsoft.com/office/officeart/2018/2/layout/IconVerticalSolidList"/>
    <dgm:cxn modelId="{2768F356-D5A8-4C3C-97A8-9B72BCF5B948}" type="presParOf" srcId="{106810C4-F157-4FD4-8CB2-CDDD61C65798}" destId="{57CB142E-930D-4FEC-B5BB-ED48E913EE22}" srcOrd="3" destOrd="0" presId="urn:microsoft.com/office/officeart/2018/2/layout/IconVerticalSolidList"/>
    <dgm:cxn modelId="{83A60602-CF7A-4AE6-8058-F6F90D28CE92}" type="presParOf" srcId="{2949FE5D-2D56-4C62-B770-7C5A953C469F}" destId="{313ED2C4-8B58-43C1-8A5D-5BB595E4DD53}" srcOrd="1" destOrd="0" presId="urn:microsoft.com/office/officeart/2018/2/layout/IconVerticalSolidList"/>
    <dgm:cxn modelId="{288C3101-F022-49F0-A4D2-9F70BF115CC1}" type="presParOf" srcId="{2949FE5D-2D56-4C62-B770-7C5A953C469F}" destId="{DB838DC7-554A-45FC-B1A0-0E8C96F2D1E6}" srcOrd="2" destOrd="0" presId="urn:microsoft.com/office/officeart/2018/2/layout/IconVerticalSolidList"/>
    <dgm:cxn modelId="{B95C3F72-B624-418F-8329-F862F51F5F88}" type="presParOf" srcId="{DB838DC7-554A-45FC-B1A0-0E8C96F2D1E6}" destId="{9E14D9C9-1C35-4D5C-97B1-B246B8318392}" srcOrd="0" destOrd="0" presId="urn:microsoft.com/office/officeart/2018/2/layout/IconVerticalSolidList"/>
    <dgm:cxn modelId="{0AB8D262-CA08-4879-8627-2A8A930AAB44}" type="presParOf" srcId="{DB838DC7-554A-45FC-B1A0-0E8C96F2D1E6}" destId="{3E6D17CB-6587-4D3A-8A71-176C21D74950}" srcOrd="1" destOrd="0" presId="urn:microsoft.com/office/officeart/2018/2/layout/IconVerticalSolidList"/>
    <dgm:cxn modelId="{6954F6E9-3163-44AA-A21A-F0003F658040}" type="presParOf" srcId="{DB838DC7-554A-45FC-B1A0-0E8C96F2D1E6}" destId="{4E530ADC-F378-4836-9244-1A9123E3F50C}" srcOrd="2" destOrd="0" presId="urn:microsoft.com/office/officeart/2018/2/layout/IconVerticalSolidList"/>
    <dgm:cxn modelId="{383A3865-4632-4348-97BA-BB160476DACC}" type="presParOf" srcId="{DB838DC7-554A-45FC-B1A0-0E8C96F2D1E6}" destId="{C5C189C6-C90F-4D88-883E-A6CC9F8A8BB4}" srcOrd="3" destOrd="0" presId="urn:microsoft.com/office/officeart/2018/2/layout/IconVerticalSolidList"/>
    <dgm:cxn modelId="{3C86D77D-5F95-40E2-9B4A-A37567187945}" type="presParOf" srcId="{2949FE5D-2D56-4C62-B770-7C5A953C469F}" destId="{2F7010BD-92CF-48D6-9DF3-A7A7A1E029EC}" srcOrd="3" destOrd="0" presId="urn:microsoft.com/office/officeart/2018/2/layout/IconVerticalSolidList"/>
    <dgm:cxn modelId="{A3034110-4CE5-4981-9C58-9CDAA26353A6}" type="presParOf" srcId="{2949FE5D-2D56-4C62-B770-7C5A953C469F}" destId="{7FC5E3B3-57EA-4332-9337-A5B07D5B46F7}" srcOrd="4" destOrd="0" presId="urn:microsoft.com/office/officeart/2018/2/layout/IconVerticalSolidList"/>
    <dgm:cxn modelId="{193F2F10-0119-487C-90C8-ACE37BDA7D5F}" type="presParOf" srcId="{7FC5E3B3-57EA-4332-9337-A5B07D5B46F7}" destId="{08789284-6F6A-4412-BDA0-503730FE5A45}" srcOrd="0" destOrd="0" presId="urn:microsoft.com/office/officeart/2018/2/layout/IconVerticalSolidList"/>
    <dgm:cxn modelId="{1CAF2814-1425-4F74-AC90-CA9622C77655}" type="presParOf" srcId="{7FC5E3B3-57EA-4332-9337-A5B07D5B46F7}" destId="{3A037146-4491-4680-9C15-193970965352}" srcOrd="1" destOrd="0" presId="urn:microsoft.com/office/officeart/2018/2/layout/IconVerticalSolidList"/>
    <dgm:cxn modelId="{81AFEC78-1685-4C0C-9C33-36E2623860D2}" type="presParOf" srcId="{7FC5E3B3-57EA-4332-9337-A5B07D5B46F7}" destId="{B2BFCF75-5805-4B35-AC7D-6E26E26CF6BB}" srcOrd="2" destOrd="0" presId="urn:microsoft.com/office/officeart/2018/2/layout/IconVerticalSolidList"/>
    <dgm:cxn modelId="{BC2BBD47-A5BB-4ACA-A861-0D449867C51A}" type="presParOf" srcId="{7FC5E3B3-57EA-4332-9337-A5B07D5B46F7}" destId="{F783DACB-185F-4898-8C52-F6AFDF4F3DF4}" srcOrd="3" destOrd="0" presId="urn:microsoft.com/office/officeart/2018/2/layout/IconVerticalSolidList"/>
    <dgm:cxn modelId="{385A8828-31B4-4A51-929E-CFE9FD64E9BF}" type="presParOf" srcId="{2949FE5D-2D56-4C62-B770-7C5A953C469F}" destId="{9309160F-2D97-45AA-90E9-BA3570279EB9}" srcOrd="5" destOrd="0" presId="urn:microsoft.com/office/officeart/2018/2/layout/IconVerticalSolidList"/>
    <dgm:cxn modelId="{743E1020-62F4-4B4F-9107-DFC9F15CA747}" type="presParOf" srcId="{2949FE5D-2D56-4C62-B770-7C5A953C469F}" destId="{DD7D0ECD-B102-43F0-9593-052FE35C50B0}" srcOrd="6" destOrd="0" presId="urn:microsoft.com/office/officeart/2018/2/layout/IconVerticalSolidList"/>
    <dgm:cxn modelId="{F40B6FB5-E3FE-4CDD-9AED-F042D44717B4}" type="presParOf" srcId="{DD7D0ECD-B102-43F0-9593-052FE35C50B0}" destId="{A9B2728D-B8AF-4B2A-9C15-AA96464A73D7}" srcOrd="0" destOrd="0" presId="urn:microsoft.com/office/officeart/2018/2/layout/IconVerticalSolidList"/>
    <dgm:cxn modelId="{63465065-44C2-4058-A5E3-BACB1D94F2BF}" type="presParOf" srcId="{DD7D0ECD-B102-43F0-9593-052FE35C50B0}" destId="{33E397E0-BBA8-4FB6-BAE5-82D710A22748}" srcOrd="1" destOrd="0" presId="urn:microsoft.com/office/officeart/2018/2/layout/IconVerticalSolidList"/>
    <dgm:cxn modelId="{EE1178BC-E965-4BD7-BFC1-803055E00A35}" type="presParOf" srcId="{DD7D0ECD-B102-43F0-9593-052FE35C50B0}" destId="{FDEBD1B0-D9FF-456E-8C07-02AE7DF71960}" srcOrd="2" destOrd="0" presId="urn:microsoft.com/office/officeart/2018/2/layout/IconVerticalSolidList"/>
    <dgm:cxn modelId="{9D226887-69D1-4933-8637-A89F410F53F1}" type="presParOf" srcId="{DD7D0ECD-B102-43F0-9593-052FE35C50B0}" destId="{06584212-3641-41C5-A198-FF18F0526BE6}" srcOrd="3" destOrd="0" presId="urn:microsoft.com/office/officeart/2018/2/layout/IconVerticalSolidList"/>
    <dgm:cxn modelId="{64C1DAE3-1030-4E35-AD2B-EB7C21028B02}" type="presParOf" srcId="{2949FE5D-2D56-4C62-B770-7C5A953C469F}" destId="{8E148C5C-DADC-43A6-A00E-2679234A98DB}" srcOrd="7" destOrd="0" presId="urn:microsoft.com/office/officeart/2018/2/layout/IconVerticalSolidList"/>
    <dgm:cxn modelId="{13B1390B-3CCB-43A4-986F-AFC4407C9E3E}" type="presParOf" srcId="{2949FE5D-2D56-4C62-B770-7C5A953C469F}" destId="{55C065AF-BD3D-4D34-911B-1103E7A6F9B4}" srcOrd="8" destOrd="0" presId="urn:microsoft.com/office/officeart/2018/2/layout/IconVerticalSolidList"/>
    <dgm:cxn modelId="{839403D7-A734-46C6-B4F7-89B7718EFB04}" type="presParOf" srcId="{55C065AF-BD3D-4D34-911B-1103E7A6F9B4}" destId="{C08E0D05-BADE-490D-A64C-2A0B453710A2}" srcOrd="0" destOrd="0" presId="urn:microsoft.com/office/officeart/2018/2/layout/IconVerticalSolidList"/>
    <dgm:cxn modelId="{EB099884-2244-4DB8-A400-1F58F0675E96}" type="presParOf" srcId="{55C065AF-BD3D-4D34-911B-1103E7A6F9B4}" destId="{EF84F676-0F99-4EB0-BAA6-DD8A8563FDB9}" srcOrd="1" destOrd="0" presId="urn:microsoft.com/office/officeart/2018/2/layout/IconVerticalSolidList"/>
    <dgm:cxn modelId="{4FBEC9F6-4500-41F1-817A-3B9F75BF1A9B}" type="presParOf" srcId="{55C065AF-BD3D-4D34-911B-1103E7A6F9B4}" destId="{F0F3C490-208C-4D38-A9BC-580B468B119F}" srcOrd="2" destOrd="0" presId="urn:microsoft.com/office/officeart/2018/2/layout/IconVerticalSolidList"/>
    <dgm:cxn modelId="{23CF5BAE-372D-4210-91A1-38C92CC00779}" type="presParOf" srcId="{55C065AF-BD3D-4D34-911B-1103E7A6F9B4}" destId="{BE36EA4C-3202-43A8-A073-721898C632F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D74899-007A-4EB8-B0FB-A6618E77FB2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4A66C8-D361-4006-B27C-CA0E9870F119}">
      <dgm:prSet/>
      <dgm:spPr/>
      <dgm:t>
        <a:bodyPr/>
        <a:lstStyle/>
        <a:p>
          <a:r>
            <a:rPr lang="en-US"/>
            <a:t>Automated model selection</a:t>
          </a:r>
        </a:p>
      </dgm:t>
    </dgm:pt>
    <dgm:pt modelId="{CE8FD474-1DA0-46F2-915F-39A99DADF248}" type="parTrans" cxnId="{7C6CE013-F621-4F2A-ACB6-A529CE3392C4}">
      <dgm:prSet/>
      <dgm:spPr/>
      <dgm:t>
        <a:bodyPr/>
        <a:lstStyle/>
        <a:p>
          <a:endParaRPr lang="en-US"/>
        </a:p>
      </dgm:t>
    </dgm:pt>
    <dgm:pt modelId="{185B0313-504C-4D19-B8BB-8281DF196D6C}" type="sibTrans" cxnId="{7C6CE013-F621-4F2A-ACB6-A529CE3392C4}">
      <dgm:prSet/>
      <dgm:spPr/>
      <dgm:t>
        <a:bodyPr/>
        <a:lstStyle/>
        <a:p>
          <a:endParaRPr lang="en-US"/>
        </a:p>
      </dgm:t>
    </dgm:pt>
    <dgm:pt modelId="{91D0DBA1-FD50-4E44-99CE-DBB1067F3E1C}">
      <dgm:prSet/>
      <dgm:spPr/>
      <dgm:t>
        <a:bodyPr/>
        <a:lstStyle/>
        <a:p>
          <a:r>
            <a:rPr lang="en-US"/>
            <a:t>Unified way to compare classical + deep learning models</a:t>
          </a:r>
        </a:p>
      </dgm:t>
    </dgm:pt>
    <dgm:pt modelId="{6FEAD152-B489-4177-B20B-E1592329AB85}" type="parTrans" cxnId="{797B2C6B-088D-4E65-99DC-81644991ACC4}">
      <dgm:prSet/>
      <dgm:spPr/>
      <dgm:t>
        <a:bodyPr/>
        <a:lstStyle/>
        <a:p>
          <a:endParaRPr lang="en-US"/>
        </a:p>
      </dgm:t>
    </dgm:pt>
    <dgm:pt modelId="{D2A974F9-4373-4EAD-B655-7AF3F14C5EF9}" type="sibTrans" cxnId="{797B2C6B-088D-4E65-99DC-81644991ACC4}">
      <dgm:prSet/>
      <dgm:spPr/>
      <dgm:t>
        <a:bodyPr/>
        <a:lstStyle/>
        <a:p>
          <a:endParaRPr lang="en-US"/>
        </a:p>
      </dgm:t>
    </dgm:pt>
    <dgm:pt modelId="{B6F7A505-0ADC-4BB1-A96E-E44E0E4B9E91}">
      <dgm:prSet/>
      <dgm:spPr/>
      <dgm:t>
        <a:bodyPr/>
        <a:lstStyle/>
        <a:p>
          <a:r>
            <a:rPr lang="en-US"/>
            <a:t>Handles covariates intuitively (past &amp; known future features)</a:t>
          </a:r>
        </a:p>
      </dgm:t>
    </dgm:pt>
    <dgm:pt modelId="{70F6266E-5ED7-4C6A-A3A2-BCA7E522CD6B}" type="parTrans" cxnId="{6B3D27E5-27E9-4664-B717-C2E371A3E9D1}">
      <dgm:prSet/>
      <dgm:spPr/>
      <dgm:t>
        <a:bodyPr/>
        <a:lstStyle/>
        <a:p>
          <a:endParaRPr lang="en-US"/>
        </a:p>
      </dgm:t>
    </dgm:pt>
    <dgm:pt modelId="{70B735BC-9D8E-4CA8-BA5A-62859AD2D2F4}" type="sibTrans" cxnId="{6B3D27E5-27E9-4664-B717-C2E371A3E9D1}">
      <dgm:prSet/>
      <dgm:spPr/>
      <dgm:t>
        <a:bodyPr/>
        <a:lstStyle/>
        <a:p>
          <a:endParaRPr lang="en-US"/>
        </a:p>
      </dgm:t>
    </dgm:pt>
    <dgm:pt modelId="{0D88B6D8-E7E6-458D-91BC-84DF0C1208FB}">
      <dgm:prSet/>
      <dgm:spPr/>
      <dgm:t>
        <a:bodyPr/>
        <a:lstStyle/>
        <a:p>
          <a:r>
            <a:rPr lang="en-US"/>
            <a:t>Strong defaults, fast experimentation</a:t>
          </a:r>
        </a:p>
      </dgm:t>
    </dgm:pt>
    <dgm:pt modelId="{36A47E25-A599-4FC6-BBA3-1E0E4FEC9D6B}" type="parTrans" cxnId="{0FC6389F-C5E4-4700-8A49-75C20FEA1973}">
      <dgm:prSet/>
      <dgm:spPr/>
      <dgm:t>
        <a:bodyPr/>
        <a:lstStyle/>
        <a:p>
          <a:endParaRPr lang="en-US"/>
        </a:p>
      </dgm:t>
    </dgm:pt>
    <dgm:pt modelId="{9C1ED00F-9379-43C6-AE6C-4442AFE46385}" type="sibTrans" cxnId="{0FC6389F-C5E4-4700-8A49-75C20FEA1973}">
      <dgm:prSet/>
      <dgm:spPr/>
      <dgm:t>
        <a:bodyPr/>
        <a:lstStyle/>
        <a:p>
          <a:endParaRPr lang="en-US"/>
        </a:p>
      </dgm:t>
    </dgm:pt>
    <dgm:pt modelId="{FCE41A71-4ADF-4AF7-A570-6235B7C75133}" type="pres">
      <dgm:prSet presAssocID="{09D74899-007A-4EB8-B0FB-A6618E77FB21}" presName="root" presStyleCnt="0">
        <dgm:presLayoutVars>
          <dgm:dir/>
          <dgm:resizeHandles val="exact"/>
        </dgm:presLayoutVars>
      </dgm:prSet>
      <dgm:spPr/>
    </dgm:pt>
    <dgm:pt modelId="{5CE13BC8-1272-4EEC-9AC6-2462B0891EDA}" type="pres">
      <dgm:prSet presAssocID="{F64A66C8-D361-4006-B27C-CA0E9870F119}" presName="compNode" presStyleCnt="0"/>
      <dgm:spPr/>
    </dgm:pt>
    <dgm:pt modelId="{7F2654E6-9995-4FB7-A057-E3D402C978A9}" type="pres">
      <dgm:prSet presAssocID="{F64A66C8-D361-4006-B27C-CA0E9870F119}" presName="bgRect" presStyleLbl="bgShp" presStyleIdx="0" presStyleCnt="4"/>
      <dgm:spPr/>
    </dgm:pt>
    <dgm:pt modelId="{51DC159E-7AAE-4D8C-BAA0-09E1B542EF00}" type="pres">
      <dgm:prSet presAssocID="{F64A66C8-D361-4006-B27C-CA0E9870F11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grenages"/>
        </a:ext>
      </dgm:extLst>
    </dgm:pt>
    <dgm:pt modelId="{7AFDFDE6-9EA2-40ED-99DF-7741670B7E25}" type="pres">
      <dgm:prSet presAssocID="{F64A66C8-D361-4006-B27C-CA0E9870F119}" presName="spaceRect" presStyleCnt="0"/>
      <dgm:spPr/>
    </dgm:pt>
    <dgm:pt modelId="{BE6ECDEC-74B3-4036-941C-8A54BE6A9526}" type="pres">
      <dgm:prSet presAssocID="{F64A66C8-D361-4006-B27C-CA0E9870F119}" presName="parTx" presStyleLbl="revTx" presStyleIdx="0" presStyleCnt="4">
        <dgm:presLayoutVars>
          <dgm:chMax val="0"/>
          <dgm:chPref val="0"/>
        </dgm:presLayoutVars>
      </dgm:prSet>
      <dgm:spPr/>
    </dgm:pt>
    <dgm:pt modelId="{0A367FAE-E6AC-4C4F-9894-9F2E7363A328}" type="pres">
      <dgm:prSet presAssocID="{185B0313-504C-4D19-B8BB-8281DF196D6C}" presName="sibTrans" presStyleCnt="0"/>
      <dgm:spPr/>
    </dgm:pt>
    <dgm:pt modelId="{F63C51EF-551F-47AC-AE3E-A73AAA642D20}" type="pres">
      <dgm:prSet presAssocID="{91D0DBA1-FD50-4E44-99CE-DBB1067F3E1C}" presName="compNode" presStyleCnt="0"/>
      <dgm:spPr/>
    </dgm:pt>
    <dgm:pt modelId="{CE578697-E777-4458-8EFE-E888BE901094}" type="pres">
      <dgm:prSet presAssocID="{91D0DBA1-FD50-4E44-99CE-DBB1067F3E1C}" presName="bgRect" presStyleLbl="bgShp" presStyleIdx="1" presStyleCnt="4"/>
      <dgm:spPr/>
    </dgm:pt>
    <dgm:pt modelId="{E1FEB92A-2E21-4F9B-8C38-A7AF201625E9}" type="pres">
      <dgm:prSet presAssocID="{91D0DBA1-FD50-4E44-99CE-DBB1067F3E1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che"/>
        </a:ext>
      </dgm:extLst>
    </dgm:pt>
    <dgm:pt modelId="{861C0447-5090-47AB-B4E8-2C2352AA1CE7}" type="pres">
      <dgm:prSet presAssocID="{91D0DBA1-FD50-4E44-99CE-DBB1067F3E1C}" presName="spaceRect" presStyleCnt="0"/>
      <dgm:spPr/>
    </dgm:pt>
    <dgm:pt modelId="{17947E98-E95C-4189-A999-829B981BC49C}" type="pres">
      <dgm:prSet presAssocID="{91D0DBA1-FD50-4E44-99CE-DBB1067F3E1C}" presName="parTx" presStyleLbl="revTx" presStyleIdx="1" presStyleCnt="4">
        <dgm:presLayoutVars>
          <dgm:chMax val="0"/>
          <dgm:chPref val="0"/>
        </dgm:presLayoutVars>
      </dgm:prSet>
      <dgm:spPr/>
    </dgm:pt>
    <dgm:pt modelId="{C97CF09C-C05C-47D6-9D2B-617D8F43EFA9}" type="pres">
      <dgm:prSet presAssocID="{D2A974F9-4373-4EAD-B655-7AF3F14C5EF9}" presName="sibTrans" presStyleCnt="0"/>
      <dgm:spPr/>
    </dgm:pt>
    <dgm:pt modelId="{547B7ADB-D01E-4BFA-8BCF-D835FCF0CF82}" type="pres">
      <dgm:prSet presAssocID="{B6F7A505-0ADC-4BB1-A96E-E44E0E4B9E91}" presName="compNode" presStyleCnt="0"/>
      <dgm:spPr/>
    </dgm:pt>
    <dgm:pt modelId="{56388C69-8DC4-402D-B613-1F68EE208861}" type="pres">
      <dgm:prSet presAssocID="{B6F7A505-0ADC-4BB1-A96E-E44E0E4B9E91}" presName="bgRect" presStyleLbl="bgShp" presStyleIdx="2" presStyleCnt="4"/>
      <dgm:spPr/>
    </dgm:pt>
    <dgm:pt modelId="{DB9756E9-430B-4345-9B00-B49DE88E14AC}" type="pres">
      <dgm:prSet presAssocID="{B6F7A505-0ADC-4BB1-A96E-E44E0E4B9E9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0593DADC-9E46-4821-B569-5791DBBF6D9B}" type="pres">
      <dgm:prSet presAssocID="{B6F7A505-0ADC-4BB1-A96E-E44E0E4B9E91}" presName="spaceRect" presStyleCnt="0"/>
      <dgm:spPr/>
    </dgm:pt>
    <dgm:pt modelId="{71B2D2AB-807C-4C77-9C36-7E7D34D61346}" type="pres">
      <dgm:prSet presAssocID="{B6F7A505-0ADC-4BB1-A96E-E44E0E4B9E91}" presName="parTx" presStyleLbl="revTx" presStyleIdx="2" presStyleCnt="4">
        <dgm:presLayoutVars>
          <dgm:chMax val="0"/>
          <dgm:chPref val="0"/>
        </dgm:presLayoutVars>
      </dgm:prSet>
      <dgm:spPr/>
    </dgm:pt>
    <dgm:pt modelId="{3D88CD5E-130D-4EF9-A18B-01DDDC9ED31E}" type="pres">
      <dgm:prSet presAssocID="{70B735BC-9D8E-4CA8-BA5A-62859AD2D2F4}" presName="sibTrans" presStyleCnt="0"/>
      <dgm:spPr/>
    </dgm:pt>
    <dgm:pt modelId="{F046F109-9776-41FF-A061-76838E828E16}" type="pres">
      <dgm:prSet presAssocID="{0D88B6D8-E7E6-458D-91BC-84DF0C1208FB}" presName="compNode" presStyleCnt="0"/>
      <dgm:spPr/>
    </dgm:pt>
    <dgm:pt modelId="{4E1C8E50-7D3C-4A80-925D-9C302C2001F2}" type="pres">
      <dgm:prSet presAssocID="{0D88B6D8-E7E6-458D-91BC-84DF0C1208FB}" presName="bgRect" presStyleLbl="bgShp" presStyleIdx="3" presStyleCnt="4"/>
      <dgm:spPr/>
    </dgm:pt>
    <dgm:pt modelId="{534ACE3B-ED7F-4817-858F-0A67DB7C7A4A}" type="pres">
      <dgm:prSet presAssocID="{0D88B6D8-E7E6-458D-91BC-84DF0C1208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ole"/>
        </a:ext>
      </dgm:extLst>
    </dgm:pt>
    <dgm:pt modelId="{D578D389-5FA6-4A64-AF8E-9131B327CA67}" type="pres">
      <dgm:prSet presAssocID="{0D88B6D8-E7E6-458D-91BC-84DF0C1208FB}" presName="spaceRect" presStyleCnt="0"/>
      <dgm:spPr/>
    </dgm:pt>
    <dgm:pt modelId="{2CFA4DA4-9B1F-41E6-999D-CC07FE6C8736}" type="pres">
      <dgm:prSet presAssocID="{0D88B6D8-E7E6-458D-91BC-84DF0C1208F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C6CE013-F621-4F2A-ACB6-A529CE3392C4}" srcId="{09D74899-007A-4EB8-B0FB-A6618E77FB21}" destId="{F64A66C8-D361-4006-B27C-CA0E9870F119}" srcOrd="0" destOrd="0" parTransId="{CE8FD474-1DA0-46F2-915F-39A99DADF248}" sibTransId="{185B0313-504C-4D19-B8BB-8281DF196D6C}"/>
    <dgm:cxn modelId="{9EED7314-6DF1-43F3-A2FD-EC14E5CC2507}" type="presOf" srcId="{91D0DBA1-FD50-4E44-99CE-DBB1067F3E1C}" destId="{17947E98-E95C-4189-A999-829B981BC49C}" srcOrd="0" destOrd="0" presId="urn:microsoft.com/office/officeart/2018/2/layout/IconVerticalSolidList"/>
    <dgm:cxn modelId="{800DD048-0FC2-4847-9291-1A34D53B553C}" type="presOf" srcId="{09D74899-007A-4EB8-B0FB-A6618E77FB21}" destId="{FCE41A71-4ADF-4AF7-A570-6235B7C75133}" srcOrd="0" destOrd="0" presId="urn:microsoft.com/office/officeart/2018/2/layout/IconVerticalSolidList"/>
    <dgm:cxn modelId="{57EEB34C-3805-4ADB-B13C-0E46C7741989}" type="presOf" srcId="{B6F7A505-0ADC-4BB1-A96E-E44E0E4B9E91}" destId="{71B2D2AB-807C-4C77-9C36-7E7D34D61346}" srcOrd="0" destOrd="0" presId="urn:microsoft.com/office/officeart/2018/2/layout/IconVerticalSolidList"/>
    <dgm:cxn modelId="{797B2C6B-088D-4E65-99DC-81644991ACC4}" srcId="{09D74899-007A-4EB8-B0FB-A6618E77FB21}" destId="{91D0DBA1-FD50-4E44-99CE-DBB1067F3E1C}" srcOrd="1" destOrd="0" parTransId="{6FEAD152-B489-4177-B20B-E1592329AB85}" sibTransId="{D2A974F9-4373-4EAD-B655-7AF3F14C5EF9}"/>
    <dgm:cxn modelId="{64251374-F490-4232-8CA9-58225235464C}" type="presOf" srcId="{0D88B6D8-E7E6-458D-91BC-84DF0C1208FB}" destId="{2CFA4DA4-9B1F-41E6-999D-CC07FE6C8736}" srcOrd="0" destOrd="0" presId="urn:microsoft.com/office/officeart/2018/2/layout/IconVerticalSolidList"/>
    <dgm:cxn modelId="{2FADB07F-3F20-48AF-95F5-03C6DD92A43F}" type="presOf" srcId="{F64A66C8-D361-4006-B27C-CA0E9870F119}" destId="{BE6ECDEC-74B3-4036-941C-8A54BE6A9526}" srcOrd="0" destOrd="0" presId="urn:microsoft.com/office/officeart/2018/2/layout/IconVerticalSolidList"/>
    <dgm:cxn modelId="{0FC6389F-C5E4-4700-8A49-75C20FEA1973}" srcId="{09D74899-007A-4EB8-B0FB-A6618E77FB21}" destId="{0D88B6D8-E7E6-458D-91BC-84DF0C1208FB}" srcOrd="3" destOrd="0" parTransId="{36A47E25-A599-4FC6-BBA3-1E0E4FEC9D6B}" sibTransId="{9C1ED00F-9379-43C6-AE6C-4442AFE46385}"/>
    <dgm:cxn modelId="{6B3D27E5-27E9-4664-B717-C2E371A3E9D1}" srcId="{09D74899-007A-4EB8-B0FB-A6618E77FB21}" destId="{B6F7A505-0ADC-4BB1-A96E-E44E0E4B9E91}" srcOrd="2" destOrd="0" parTransId="{70F6266E-5ED7-4C6A-A3A2-BCA7E522CD6B}" sibTransId="{70B735BC-9D8E-4CA8-BA5A-62859AD2D2F4}"/>
    <dgm:cxn modelId="{249EB55F-16DC-4ABE-8604-23ABE47E6621}" type="presParOf" srcId="{FCE41A71-4ADF-4AF7-A570-6235B7C75133}" destId="{5CE13BC8-1272-4EEC-9AC6-2462B0891EDA}" srcOrd="0" destOrd="0" presId="urn:microsoft.com/office/officeart/2018/2/layout/IconVerticalSolidList"/>
    <dgm:cxn modelId="{01B4D857-DAC7-432F-9380-455792B0CDA2}" type="presParOf" srcId="{5CE13BC8-1272-4EEC-9AC6-2462B0891EDA}" destId="{7F2654E6-9995-4FB7-A057-E3D402C978A9}" srcOrd="0" destOrd="0" presId="urn:microsoft.com/office/officeart/2018/2/layout/IconVerticalSolidList"/>
    <dgm:cxn modelId="{88425C0F-9519-41FF-A2D5-57D0F18BBD65}" type="presParOf" srcId="{5CE13BC8-1272-4EEC-9AC6-2462B0891EDA}" destId="{51DC159E-7AAE-4D8C-BAA0-09E1B542EF00}" srcOrd="1" destOrd="0" presId="urn:microsoft.com/office/officeart/2018/2/layout/IconVerticalSolidList"/>
    <dgm:cxn modelId="{367326E5-51F4-4C09-9720-C2FC53B9235C}" type="presParOf" srcId="{5CE13BC8-1272-4EEC-9AC6-2462B0891EDA}" destId="{7AFDFDE6-9EA2-40ED-99DF-7741670B7E25}" srcOrd="2" destOrd="0" presId="urn:microsoft.com/office/officeart/2018/2/layout/IconVerticalSolidList"/>
    <dgm:cxn modelId="{5E3F42CC-C91D-415B-9912-B7A0BA3370B8}" type="presParOf" srcId="{5CE13BC8-1272-4EEC-9AC6-2462B0891EDA}" destId="{BE6ECDEC-74B3-4036-941C-8A54BE6A9526}" srcOrd="3" destOrd="0" presId="urn:microsoft.com/office/officeart/2018/2/layout/IconVerticalSolidList"/>
    <dgm:cxn modelId="{A22898A6-82D0-43A4-BF6D-C42001BBE615}" type="presParOf" srcId="{FCE41A71-4ADF-4AF7-A570-6235B7C75133}" destId="{0A367FAE-E6AC-4C4F-9894-9F2E7363A328}" srcOrd="1" destOrd="0" presId="urn:microsoft.com/office/officeart/2018/2/layout/IconVerticalSolidList"/>
    <dgm:cxn modelId="{D3D4362F-4EB9-4C35-A6FA-13DBF1449409}" type="presParOf" srcId="{FCE41A71-4ADF-4AF7-A570-6235B7C75133}" destId="{F63C51EF-551F-47AC-AE3E-A73AAA642D20}" srcOrd="2" destOrd="0" presId="urn:microsoft.com/office/officeart/2018/2/layout/IconVerticalSolidList"/>
    <dgm:cxn modelId="{27BABFC9-D414-4E79-8389-5DB637A7103E}" type="presParOf" srcId="{F63C51EF-551F-47AC-AE3E-A73AAA642D20}" destId="{CE578697-E777-4458-8EFE-E888BE901094}" srcOrd="0" destOrd="0" presId="urn:microsoft.com/office/officeart/2018/2/layout/IconVerticalSolidList"/>
    <dgm:cxn modelId="{FA65EBFE-1475-430A-BD25-91FE3DFB0373}" type="presParOf" srcId="{F63C51EF-551F-47AC-AE3E-A73AAA642D20}" destId="{E1FEB92A-2E21-4F9B-8C38-A7AF201625E9}" srcOrd="1" destOrd="0" presId="urn:microsoft.com/office/officeart/2018/2/layout/IconVerticalSolidList"/>
    <dgm:cxn modelId="{6C44F115-3A8B-4EE1-A57B-970DD5C5D4D2}" type="presParOf" srcId="{F63C51EF-551F-47AC-AE3E-A73AAA642D20}" destId="{861C0447-5090-47AB-B4E8-2C2352AA1CE7}" srcOrd="2" destOrd="0" presId="urn:microsoft.com/office/officeart/2018/2/layout/IconVerticalSolidList"/>
    <dgm:cxn modelId="{B35D6695-5D8F-4D29-ADCE-8A2A94E7D5FF}" type="presParOf" srcId="{F63C51EF-551F-47AC-AE3E-A73AAA642D20}" destId="{17947E98-E95C-4189-A999-829B981BC49C}" srcOrd="3" destOrd="0" presId="urn:microsoft.com/office/officeart/2018/2/layout/IconVerticalSolidList"/>
    <dgm:cxn modelId="{4645DB58-72CC-4C0A-9C3F-87A39B4E2CCF}" type="presParOf" srcId="{FCE41A71-4ADF-4AF7-A570-6235B7C75133}" destId="{C97CF09C-C05C-47D6-9D2B-617D8F43EFA9}" srcOrd="3" destOrd="0" presId="urn:microsoft.com/office/officeart/2018/2/layout/IconVerticalSolidList"/>
    <dgm:cxn modelId="{6D7A7A6C-DEC3-4E8C-842F-4AD288DCA18D}" type="presParOf" srcId="{FCE41A71-4ADF-4AF7-A570-6235B7C75133}" destId="{547B7ADB-D01E-4BFA-8BCF-D835FCF0CF82}" srcOrd="4" destOrd="0" presId="urn:microsoft.com/office/officeart/2018/2/layout/IconVerticalSolidList"/>
    <dgm:cxn modelId="{48049485-126E-4B19-82D5-D578FF665AA7}" type="presParOf" srcId="{547B7ADB-D01E-4BFA-8BCF-D835FCF0CF82}" destId="{56388C69-8DC4-402D-B613-1F68EE208861}" srcOrd="0" destOrd="0" presId="urn:microsoft.com/office/officeart/2018/2/layout/IconVerticalSolidList"/>
    <dgm:cxn modelId="{0410177E-16C8-404F-992F-A6E5DDBFE91C}" type="presParOf" srcId="{547B7ADB-D01E-4BFA-8BCF-D835FCF0CF82}" destId="{DB9756E9-430B-4345-9B00-B49DE88E14AC}" srcOrd="1" destOrd="0" presId="urn:microsoft.com/office/officeart/2018/2/layout/IconVerticalSolidList"/>
    <dgm:cxn modelId="{23EF66C7-0A1A-4237-A4B2-F98E186BDDD2}" type="presParOf" srcId="{547B7ADB-D01E-4BFA-8BCF-D835FCF0CF82}" destId="{0593DADC-9E46-4821-B569-5791DBBF6D9B}" srcOrd="2" destOrd="0" presId="urn:microsoft.com/office/officeart/2018/2/layout/IconVerticalSolidList"/>
    <dgm:cxn modelId="{E9713560-B01C-4EA6-AA80-777D1B465C42}" type="presParOf" srcId="{547B7ADB-D01E-4BFA-8BCF-D835FCF0CF82}" destId="{71B2D2AB-807C-4C77-9C36-7E7D34D61346}" srcOrd="3" destOrd="0" presId="urn:microsoft.com/office/officeart/2018/2/layout/IconVerticalSolidList"/>
    <dgm:cxn modelId="{DE23C735-4161-48E9-AD68-18E2E90465AD}" type="presParOf" srcId="{FCE41A71-4ADF-4AF7-A570-6235B7C75133}" destId="{3D88CD5E-130D-4EF9-A18B-01DDDC9ED31E}" srcOrd="5" destOrd="0" presId="urn:microsoft.com/office/officeart/2018/2/layout/IconVerticalSolidList"/>
    <dgm:cxn modelId="{8CDA41A2-0B18-4117-B6BC-4D18C55924B7}" type="presParOf" srcId="{FCE41A71-4ADF-4AF7-A570-6235B7C75133}" destId="{F046F109-9776-41FF-A061-76838E828E16}" srcOrd="6" destOrd="0" presId="urn:microsoft.com/office/officeart/2018/2/layout/IconVerticalSolidList"/>
    <dgm:cxn modelId="{F44FA3DD-2A68-44D2-AFB4-375A050CB289}" type="presParOf" srcId="{F046F109-9776-41FF-A061-76838E828E16}" destId="{4E1C8E50-7D3C-4A80-925D-9C302C2001F2}" srcOrd="0" destOrd="0" presId="urn:microsoft.com/office/officeart/2018/2/layout/IconVerticalSolidList"/>
    <dgm:cxn modelId="{9A0826D6-5932-4397-94FD-0DB1F0AE9256}" type="presParOf" srcId="{F046F109-9776-41FF-A061-76838E828E16}" destId="{534ACE3B-ED7F-4817-858F-0A67DB7C7A4A}" srcOrd="1" destOrd="0" presId="urn:microsoft.com/office/officeart/2018/2/layout/IconVerticalSolidList"/>
    <dgm:cxn modelId="{83404A70-A4BB-4427-B3C1-D1BE48648A78}" type="presParOf" srcId="{F046F109-9776-41FF-A061-76838E828E16}" destId="{D578D389-5FA6-4A64-AF8E-9131B327CA67}" srcOrd="2" destOrd="0" presId="urn:microsoft.com/office/officeart/2018/2/layout/IconVerticalSolidList"/>
    <dgm:cxn modelId="{BE179E88-F8EA-4672-83A6-1A1FE0C7AE29}" type="presParOf" srcId="{F046F109-9776-41FF-A061-76838E828E16}" destId="{2CFA4DA4-9B1F-41E6-999D-CC07FE6C87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4E0381A-5045-4266-8D12-1B42201D8762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FF35431C-D6EC-4443-97A9-C739374B295D}">
      <dgm:prSet/>
      <dgm:spPr/>
      <dgm:t>
        <a:bodyPr/>
        <a:lstStyle/>
        <a:p>
          <a:r>
            <a:rPr lang="fr-CH"/>
            <a:t>Prediction length: 24 hours</a:t>
          </a:r>
          <a:endParaRPr lang="en-US"/>
        </a:p>
      </dgm:t>
    </dgm:pt>
    <dgm:pt modelId="{0E296B15-3FAA-4A75-8C5C-D3640327F9A7}" type="parTrans" cxnId="{E79F199D-62DB-4E40-BAA8-CE5CFF96E1D7}">
      <dgm:prSet/>
      <dgm:spPr/>
      <dgm:t>
        <a:bodyPr/>
        <a:lstStyle/>
        <a:p>
          <a:endParaRPr lang="en-US"/>
        </a:p>
      </dgm:t>
    </dgm:pt>
    <dgm:pt modelId="{955B1EB2-78A6-47CB-8CC5-1AC9C02BA6EA}" type="sibTrans" cxnId="{E79F199D-62DB-4E40-BAA8-CE5CFF96E1D7}">
      <dgm:prSet/>
      <dgm:spPr/>
      <dgm:t>
        <a:bodyPr/>
        <a:lstStyle/>
        <a:p>
          <a:endParaRPr lang="en-US"/>
        </a:p>
      </dgm:t>
    </dgm:pt>
    <dgm:pt modelId="{B1373D21-3D8B-40D5-8897-DD5F9EF9ACE7}">
      <dgm:prSet/>
      <dgm:spPr/>
      <dgm:t>
        <a:bodyPr/>
        <a:lstStyle/>
        <a:p>
          <a:r>
            <a:rPr lang="fr-CH"/>
            <a:t>Target: Grid imbalance </a:t>
          </a:r>
          <a:endParaRPr lang="en-US"/>
        </a:p>
      </dgm:t>
    </dgm:pt>
    <dgm:pt modelId="{74D5B0BD-F449-4731-873C-44A584B6AE1C}" type="parTrans" cxnId="{CBB1E71E-568A-45F8-B364-846B0E1494C3}">
      <dgm:prSet/>
      <dgm:spPr/>
      <dgm:t>
        <a:bodyPr/>
        <a:lstStyle/>
        <a:p>
          <a:endParaRPr lang="en-US"/>
        </a:p>
      </dgm:t>
    </dgm:pt>
    <dgm:pt modelId="{43B0573A-F786-4285-AD8B-954A6E508F78}" type="sibTrans" cxnId="{CBB1E71E-568A-45F8-B364-846B0E1494C3}">
      <dgm:prSet/>
      <dgm:spPr/>
      <dgm:t>
        <a:bodyPr/>
        <a:lstStyle/>
        <a:p>
          <a:endParaRPr lang="en-US"/>
        </a:p>
      </dgm:t>
    </dgm:pt>
    <dgm:pt modelId="{17E3E998-DBC3-4394-BA4F-C41B7B0F95D5}">
      <dgm:prSet/>
      <dgm:spPr/>
      <dgm:t>
        <a:bodyPr/>
        <a:lstStyle/>
        <a:p>
          <a:r>
            <a:rPr lang="fr-CH"/>
            <a:t>Covariates:</a:t>
          </a:r>
          <a:endParaRPr lang="en-US"/>
        </a:p>
      </dgm:t>
    </dgm:pt>
    <dgm:pt modelId="{BEFAD749-E7C3-4FD2-BA51-D4B2AB4603D4}" type="parTrans" cxnId="{2095EFB3-F870-40FE-8304-9E6DCEB8576E}">
      <dgm:prSet/>
      <dgm:spPr/>
      <dgm:t>
        <a:bodyPr/>
        <a:lstStyle/>
        <a:p>
          <a:endParaRPr lang="en-US"/>
        </a:p>
      </dgm:t>
    </dgm:pt>
    <dgm:pt modelId="{7E913E08-45E8-45A3-9C77-68206F72DECB}" type="sibTrans" cxnId="{2095EFB3-F870-40FE-8304-9E6DCEB8576E}">
      <dgm:prSet/>
      <dgm:spPr/>
      <dgm:t>
        <a:bodyPr/>
        <a:lstStyle/>
        <a:p>
          <a:endParaRPr lang="en-US"/>
        </a:p>
      </dgm:t>
    </dgm:pt>
    <dgm:pt modelId="{B97308EB-6992-4942-86E3-2152A76785B7}">
      <dgm:prSet/>
      <dgm:spPr/>
      <dgm:t>
        <a:bodyPr/>
        <a:lstStyle/>
        <a:p>
          <a:r>
            <a:rPr lang="fr-CH"/>
            <a:t>Past covariates: Temperature and Sunlight forecast error</a:t>
          </a:r>
          <a:endParaRPr lang="en-US"/>
        </a:p>
      </dgm:t>
    </dgm:pt>
    <dgm:pt modelId="{CC87664F-8B5F-43C7-8512-95444C4FFDD6}" type="parTrans" cxnId="{4B823690-1C5F-4C42-BC18-40250C7DBB9C}">
      <dgm:prSet/>
      <dgm:spPr/>
      <dgm:t>
        <a:bodyPr/>
        <a:lstStyle/>
        <a:p>
          <a:endParaRPr lang="en-US"/>
        </a:p>
      </dgm:t>
    </dgm:pt>
    <dgm:pt modelId="{7EDB98E4-6DCA-4FAE-B59B-405502186C6F}" type="sibTrans" cxnId="{4B823690-1C5F-4C42-BC18-40250C7DBB9C}">
      <dgm:prSet/>
      <dgm:spPr/>
      <dgm:t>
        <a:bodyPr/>
        <a:lstStyle/>
        <a:p>
          <a:endParaRPr lang="en-US"/>
        </a:p>
      </dgm:t>
    </dgm:pt>
    <dgm:pt modelId="{C77E8D5A-5009-4733-BDFE-EF279521F457}">
      <dgm:prSet/>
      <dgm:spPr/>
      <dgm:t>
        <a:bodyPr/>
        <a:lstStyle/>
        <a:p>
          <a:r>
            <a:rPr lang="fr-CH"/>
            <a:t>Known covariates: Season, cyclical encodings (weekday, hour, month)</a:t>
          </a:r>
          <a:endParaRPr lang="en-US"/>
        </a:p>
      </dgm:t>
    </dgm:pt>
    <dgm:pt modelId="{A8427BB4-BC25-4E4C-AC7A-D224584C7F02}" type="parTrans" cxnId="{D482161C-56C6-432A-AF68-FCAFA5B7630D}">
      <dgm:prSet/>
      <dgm:spPr/>
      <dgm:t>
        <a:bodyPr/>
        <a:lstStyle/>
        <a:p>
          <a:endParaRPr lang="en-US"/>
        </a:p>
      </dgm:t>
    </dgm:pt>
    <dgm:pt modelId="{0EE8F485-DA12-4CC6-9C0A-05BE71882972}" type="sibTrans" cxnId="{D482161C-56C6-432A-AF68-FCAFA5B7630D}">
      <dgm:prSet/>
      <dgm:spPr/>
      <dgm:t>
        <a:bodyPr/>
        <a:lstStyle/>
        <a:p>
          <a:endParaRPr lang="en-US"/>
        </a:p>
      </dgm:t>
    </dgm:pt>
    <dgm:pt modelId="{C2A4368B-846C-4602-8C25-B39A8E21361A}">
      <dgm:prSet/>
      <dgm:spPr/>
      <dgm:t>
        <a:bodyPr/>
        <a:lstStyle/>
        <a:p>
          <a:r>
            <a:rPr lang="fr-CH" dirty="0" err="1"/>
            <a:t>Metric</a:t>
          </a:r>
          <a:r>
            <a:rPr lang="fr-CH" dirty="0"/>
            <a:t>: MASE (</a:t>
          </a:r>
          <a:r>
            <a:rPr lang="fr-CH" dirty="0" err="1"/>
            <a:t>Mean</a:t>
          </a:r>
          <a:r>
            <a:rPr lang="fr-CH" dirty="0"/>
            <a:t> </a:t>
          </a:r>
          <a:r>
            <a:rPr lang="fr-CH" dirty="0" err="1"/>
            <a:t>absolute</a:t>
          </a:r>
          <a:r>
            <a:rPr lang="fr-CH" dirty="0"/>
            <a:t> </a:t>
          </a:r>
          <a:r>
            <a:rPr lang="fr-CH" dirty="0" err="1"/>
            <a:t>scaled</a:t>
          </a:r>
          <a:r>
            <a:rPr lang="fr-CH" dirty="0"/>
            <a:t> </a:t>
          </a:r>
          <a:r>
            <a:rPr lang="fr-CH" dirty="0" err="1"/>
            <a:t>error</a:t>
          </a:r>
          <a:r>
            <a:rPr lang="fr-CH" dirty="0"/>
            <a:t>)</a:t>
          </a:r>
          <a:endParaRPr lang="en-US" dirty="0"/>
        </a:p>
      </dgm:t>
    </dgm:pt>
    <dgm:pt modelId="{72139BCB-A362-44A5-93C6-5B8A56A30A37}" type="parTrans" cxnId="{8DC02507-D45C-49B5-871D-2575051C754C}">
      <dgm:prSet/>
      <dgm:spPr/>
      <dgm:t>
        <a:bodyPr/>
        <a:lstStyle/>
        <a:p>
          <a:endParaRPr lang="en-US"/>
        </a:p>
      </dgm:t>
    </dgm:pt>
    <dgm:pt modelId="{5D228017-019D-4F6A-BC6C-6CA420D402E6}" type="sibTrans" cxnId="{8DC02507-D45C-49B5-871D-2575051C754C}">
      <dgm:prSet/>
      <dgm:spPr/>
      <dgm:t>
        <a:bodyPr/>
        <a:lstStyle/>
        <a:p>
          <a:endParaRPr lang="en-US"/>
        </a:p>
      </dgm:t>
    </dgm:pt>
    <dgm:pt modelId="{EF077757-65CC-7F49-80F8-638D6F9898B4}" type="pres">
      <dgm:prSet presAssocID="{74E0381A-5045-4266-8D12-1B42201D8762}" presName="linear" presStyleCnt="0">
        <dgm:presLayoutVars>
          <dgm:dir/>
          <dgm:animLvl val="lvl"/>
          <dgm:resizeHandles val="exact"/>
        </dgm:presLayoutVars>
      </dgm:prSet>
      <dgm:spPr/>
    </dgm:pt>
    <dgm:pt modelId="{1EC10A8D-B281-9747-BCF4-B3233821CD41}" type="pres">
      <dgm:prSet presAssocID="{FF35431C-D6EC-4443-97A9-C739374B295D}" presName="parentLin" presStyleCnt="0"/>
      <dgm:spPr/>
    </dgm:pt>
    <dgm:pt modelId="{3B96C3D9-8DEE-524D-A64D-85711995D5D8}" type="pres">
      <dgm:prSet presAssocID="{FF35431C-D6EC-4443-97A9-C739374B295D}" presName="parentLeftMargin" presStyleLbl="node1" presStyleIdx="0" presStyleCnt="4"/>
      <dgm:spPr/>
    </dgm:pt>
    <dgm:pt modelId="{22F021E0-FA67-4B48-9E44-FC1189C3AA89}" type="pres">
      <dgm:prSet presAssocID="{FF35431C-D6EC-4443-97A9-C739374B295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CD74280-F42C-4047-AB0D-68A996327336}" type="pres">
      <dgm:prSet presAssocID="{FF35431C-D6EC-4443-97A9-C739374B295D}" presName="negativeSpace" presStyleCnt="0"/>
      <dgm:spPr/>
    </dgm:pt>
    <dgm:pt modelId="{A3304EE3-B03A-C64F-B358-238B6645D2C0}" type="pres">
      <dgm:prSet presAssocID="{FF35431C-D6EC-4443-97A9-C739374B295D}" presName="childText" presStyleLbl="conFgAcc1" presStyleIdx="0" presStyleCnt="4">
        <dgm:presLayoutVars>
          <dgm:bulletEnabled val="1"/>
        </dgm:presLayoutVars>
      </dgm:prSet>
      <dgm:spPr/>
    </dgm:pt>
    <dgm:pt modelId="{5E29095A-F45E-AA45-AF10-BB1A85CF4320}" type="pres">
      <dgm:prSet presAssocID="{955B1EB2-78A6-47CB-8CC5-1AC9C02BA6EA}" presName="spaceBetweenRectangles" presStyleCnt="0"/>
      <dgm:spPr/>
    </dgm:pt>
    <dgm:pt modelId="{E30DE0B8-521A-5D43-B9F0-58D883E6D5D4}" type="pres">
      <dgm:prSet presAssocID="{B1373D21-3D8B-40D5-8897-DD5F9EF9ACE7}" presName="parentLin" presStyleCnt="0"/>
      <dgm:spPr/>
    </dgm:pt>
    <dgm:pt modelId="{FA3C9088-D888-B943-8B71-85EA18CF57D3}" type="pres">
      <dgm:prSet presAssocID="{B1373D21-3D8B-40D5-8897-DD5F9EF9ACE7}" presName="parentLeftMargin" presStyleLbl="node1" presStyleIdx="0" presStyleCnt="4"/>
      <dgm:spPr/>
    </dgm:pt>
    <dgm:pt modelId="{192B0A48-DD30-F543-8533-6B6B706DEEEC}" type="pres">
      <dgm:prSet presAssocID="{B1373D21-3D8B-40D5-8897-DD5F9EF9ACE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CD92E6C-E633-5B4E-9A1E-6FB2D2729938}" type="pres">
      <dgm:prSet presAssocID="{B1373D21-3D8B-40D5-8897-DD5F9EF9ACE7}" presName="negativeSpace" presStyleCnt="0"/>
      <dgm:spPr/>
    </dgm:pt>
    <dgm:pt modelId="{2213DA9E-20DD-6F43-B2F0-4FA2B8C0D5C1}" type="pres">
      <dgm:prSet presAssocID="{B1373D21-3D8B-40D5-8897-DD5F9EF9ACE7}" presName="childText" presStyleLbl="conFgAcc1" presStyleIdx="1" presStyleCnt="4">
        <dgm:presLayoutVars>
          <dgm:bulletEnabled val="1"/>
        </dgm:presLayoutVars>
      </dgm:prSet>
      <dgm:spPr/>
    </dgm:pt>
    <dgm:pt modelId="{3DCD6FD9-594C-8D49-8097-2E2AA5CA3A4C}" type="pres">
      <dgm:prSet presAssocID="{43B0573A-F786-4285-AD8B-954A6E508F78}" presName="spaceBetweenRectangles" presStyleCnt="0"/>
      <dgm:spPr/>
    </dgm:pt>
    <dgm:pt modelId="{24A78A46-A9AA-BE42-9187-6F2012A44D19}" type="pres">
      <dgm:prSet presAssocID="{17E3E998-DBC3-4394-BA4F-C41B7B0F95D5}" presName="parentLin" presStyleCnt="0"/>
      <dgm:spPr/>
    </dgm:pt>
    <dgm:pt modelId="{60142239-F81D-DC40-ABD6-B78A99BEB0E2}" type="pres">
      <dgm:prSet presAssocID="{17E3E998-DBC3-4394-BA4F-C41B7B0F95D5}" presName="parentLeftMargin" presStyleLbl="node1" presStyleIdx="1" presStyleCnt="4"/>
      <dgm:spPr/>
    </dgm:pt>
    <dgm:pt modelId="{AFB7C00E-C3FA-4C4D-B5AD-624ABD5B249F}" type="pres">
      <dgm:prSet presAssocID="{17E3E998-DBC3-4394-BA4F-C41B7B0F95D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69959E3-2783-7946-AE3E-43EB98E2CA82}" type="pres">
      <dgm:prSet presAssocID="{17E3E998-DBC3-4394-BA4F-C41B7B0F95D5}" presName="negativeSpace" presStyleCnt="0"/>
      <dgm:spPr/>
    </dgm:pt>
    <dgm:pt modelId="{A030F77E-83AB-6342-A2A7-0B1D70F32672}" type="pres">
      <dgm:prSet presAssocID="{17E3E998-DBC3-4394-BA4F-C41B7B0F95D5}" presName="childText" presStyleLbl="conFgAcc1" presStyleIdx="2" presStyleCnt="4">
        <dgm:presLayoutVars>
          <dgm:bulletEnabled val="1"/>
        </dgm:presLayoutVars>
      </dgm:prSet>
      <dgm:spPr/>
    </dgm:pt>
    <dgm:pt modelId="{A01710B6-FC42-B44A-AC55-20DDEB9A6F38}" type="pres">
      <dgm:prSet presAssocID="{7E913E08-45E8-45A3-9C77-68206F72DECB}" presName="spaceBetweenRectangles" presStyleCnt="0"/>
      <dgm:spPr/>
    </dgm:pt>
    <dgm:pt modelId="{1202D779-F89E-A14D-976C-A85DC8E5672F}" type="pres">
      <dgm:prSet presAssocID="{C2A4368B-846C-4602-8C25-B39A8E21361A}" presName="parentLin" presStyleCnt="0"/>
      <dgm:spPr/>
    </dgm:pt>
    <dgm:pt modelId="{7B8B6D9C-97AA-544E-AC1B-EBAAF2494D14}" type="pres">
      <dgm:prSet presAssocID="{C2A4368B-846C-4602-8C25-B39A8E21361A}" presName="parentLeftMargin" presStyleLbl="node1" presStyleIdx="2" presStyleCnt="4"/>
      <dgm:spPr/>
    </dgm:pt>
    <dgm:pt modelId="{348F2581-6D5E-9643-BC86-D9CFE5F31337}" type="pres">
      <dgm:prSet presAssocID="{C2A4368B-846C-4602-8C25-B39A8E21361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A093571-546C-E043-BC2D-C9443A5B7CA2}" type="pres">
      <dgm:prSet presAssocID="{C2A4368B-846C-4602-8C25-B39A8E21361A}" presName="negativeSpace" presStyleCnt="0"/>
      <dgm:spPr/>
    </dgm:pt>
    <dgm:pt modelId="{CD83BB15-72FA-BD48-B86F-65B8F9B9FF86}" type="pres">
      <dgm:prSet presAssocID="{C2A4368B-846C-4602-8C25-B39A8E21361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DC02507-D45C-49B5-871D-2575051C754C}" srcId="{74E0381A-5045-4266-8D12-1B42201D8762}" destId="{C2A4368B-846C-4602-8C25-B39A8E21361A}" srcOrd="3" destOrd="0" parTransId="{72139BCB-A362-44A5-93C6-5B8A56A30A37}" sibTransId="{5D228017-019D-4F6A-BC6C-6CA420D402E6}"/>
    <dgm:cxn modelId="{D482161C-56C6-432A-AF68-FCAFA5B7630D}" srcId="{17E3E998-DBC3-4394-BA4F-C41B7B0F95D5}" destId="{C77E8D5A-5009-4733-BDFE-EF279521F457}" srcOrd="1" destOrd="0" parTransId="{A8427BB4-BC25-4E4C-AC7A-D224584C7F02}" sibTransId="{0EE8F485-DA12-4CC6-9C0A-05BE71882972}"/>
    <dgm:cxn modelId="{CBB1E71E-568A-45F8-B364-846B0E1494C3}" srcId="{74E0381A-5045-4266-8D12-1B42201D8762}" destId="{B1373D21-3D8B-40D5-8897-DD5F9EF9ACE7}" srcOrd="1" destOrd="0" parTransId="{74D5B0BD-F449-4731-873C-44A584B6AE1C}" sibTransId="{43B0573A-F786-4285-AD8B-954A6E508F78}"/>
    <dgm:cxn modelId="{DED7791F-EF0E-FD4B-ACDD-C812B497BBD3}" type="presOf" srcId="{B1373D21-3D8B-40D5-8897-DD5F9EF9ACE7}" destId="{192B0A48-DD30-F543-8533-6B6B706DEEEC}" srcOrd="1" destOrd="0" presId="urn:microsoft.com/office/officeart/2005/8/layout/list1"/>
    <dgm:cxn modelId="{60800B27-A783-F545-883D-F7504638FCB5}" type="presOf" srcId="{FF35431C-D6EC-4443-97A9-C739374B295D}" destId="{22F021E0-FA67-4B48-9E44-FC1189C3AA89}" srcOrd="1" destOrd="0" presId="urn:microsoft.com/office/officeart/2005/8/layout/list1"/>
    <dgm:cxn modelId="{0F65D828-1C40-B642-86CC-9C0745643EE1}" type="presOf" srcId="{C2A4368B-846C-4602-8C25-B39A8E21361A}" destId="{348F2581-6D5E-9643-BC86-D9CFE5F31337}" srcOrd="1" destOrd="0" presId="urn:microsoft.com/office/officeart/2005/8/layout/list1"/>
    <dgm:cxn modelId="{960ED72C-38F3-C243-991D-E8016E1B6B4E}" type="presOf" srcId="{C77E8D5A-5009-4733-BDFE-EF279521F457}" destId="{A030F77E-83AB-6342-A2A7-0B1D70F32672}" srcOrd="0" destOrd="1" presId="urn:microsoft.com/office/officeart/2005/8/layout/list1"/>
    <dgm:cxn modelId="{5E055A4C-6713-5342-B97A-BDFC958DD44A}" type="presOf" srcId="{B1373D21-3D8B-40D5-8897-DD5F9EF9ACE7}" destId="{FA3C9088-D888-B943-8B71-85EA18CF57D3}" srcOrd="0" destOrd="0" presId="urn:microsoft.com/office/officeart/2005/8/layout/list1"/>
    <dgm:cxn modelId="{B4BB0F86-BFAF-054B-9C78-4AE6EF9B5B11}" type="presOf" srcId="{B97308EB-6992-4942-86E3-2152A76785B7}" destId="{A030F77E-83AB-6342-A2A7-0B1D70F32672}" srcOrd="0" destOrd="0" presId="urn:microsoft.com/office/officeart/2005/8/layout/list1"/>
    <dgm:cxn modelId="{4B823690-1C5F-4C42-BC18-40250C7DBB9C}" srcId="{17E3E998-DBC3-4394-BA4F-C41B7B0F95D5}" destId="{B97308EB-6992-4942-86E3-2152A76785B7}" srcOrd="0" destOrd="0" parTransId="{CC87664F-8B5F-43C7-8512-95444C4FFDD6}" sibTransId="{7EDB98E4-6DCA-4FAE-B59B-405502186C6F}"/>
    <dgm:cxn modelId="{E79F199D-62DB-4E40-BAA8-CE5CFF96E1D7}" srcId="{74E0381A-5045-4266-8D12-1B42201D8762}" destId="{FF35431C-D6EC-4443-97A9-C739374B295D}" srcOrd="0" destOrd="0" parTransId="{0E296B15-3FAA-4A75-8C5C-D3640327F9A7}" sibTransId="{955B1EB2-78A6-47CB-8CC5-1AC9C02BA6EA}"/>
    <dgm:cxn modelId="{9A7F02A4-B6FC-944B-9B9C-50F6124F1784}" type="presOf" srcId="{FF35431C-D6EC-4443-97A9-C739374B295D}" destId="{3B96C3D9-8DEE-524D-A64D-85711995D5D8}" srcOrd="0" destOrd="0" presId="urn:microsoft.com/office/officeart/2005/8/layout/list1"/>
    <dgm:cxn modelId="{62BEA4A5-2A3D-984E-852A-CB6EBFB74B64}" type="presOf" srcId="{74E0381A-5045-4266-8D12-1B42201D8762}" destId="{EF077757-65CC-7F49-80F8-638D6F9898B4}" srcOrd="0" destOrd="0" presId="urn:microsoft.com/office/officeart/2005/8/layout/list1"/>
    <dgm:cxn modelId="{2095EFB3-F870-40FE-8304-9E6DCEB8576E}" srcId="{74E0381A-5045-4266-8D12-1B42201D8762}" destId="{17E3E998-DBC3-4394-BA4F-C41B7B0F95D5}" srcOrd="2" destOrd="0" parTransId="{BEFAD749-E7C3-4FD2-BA51-D4B2AB4603D4}" sibTransId="{7E913E08-45E8-45A3-9C77-68206F72DECB}"/>
    <dgm:cxn modelId="{FD5330EC-5C13-1244-BDEF-AA8DDB9CF3D7}" type="presOf" srcId="{C2A4368B-846C-4602-8C25-B39A8E21361A}" destId="{7B8B6D9C-97AA-544E-AC1B-EBAAF2494D14}" srcOrd="0" destOrd="0" presId="urn:microsoft.com/office/officeart/2005/8/layout/list1"/>
    <dgm:cxn modelId="{77B290EC-2024-754C-AFB9-E8F818D3FD26}" type="presOf" srcId="{17E3E998-DBC3-4394-BA4F-C41B7B0F95D5}" destId="{AFB7C00E-C3FA-4C4D-B5AD-624ABD5B249F}" srcOrd="1" destOrd="0" presId="urn:microsoft.com/office/officeart/2005/8/layout/list1"/>
    <dgm:cxn modelId="{A5607DFE-3C8A-344D-88F3-461ADFBFFA51}" type="presOf" srcId="{17E3E998-DBC3-4394-BA4F-C41B7B0F95D5}" destId="{60142239-F81D-DC40-ABD6-B78A99BEB0E2}" srcOrd="0" destOrd="0" presId="urn:microsoft.com/office/officeart/2005/8/layout/list1"/>
    <dgm:cxn modelId="{8BE30234-C667-F348-9680-8A8E1A245F0B}" type="presParOf" srcId="{EF077757-65CC-7F49-80F8-638D6F9898B4}" destId="{1EC10A8D-B281-9747-BCF4-B3233821CD41}" srcOrd="0" destOrd="0" presId="urn:microsoft.com/office/officeart/2005/8/layout/list1"/>
    <dgm:cxn modelId="{ABFD7C42-C924-8E49-AA55-AE2429167A3E}" type="presParOf" srcId="{1EC10A8D-B281-9747-BCF4-B3233821CD41}" destId="{3B96C3D9-8DEE-524D-A64D-85711995D5D8}" srcOrd="0" destOrd="0" presId="urn:microsoft.com/office/officeart/2005/8/layout/list1"/>
    <dgm:cxn modelId="{4AD2187E-9B69-9F45-B8BF-6C669B551E45}" type="presParOf" srcId="{1EC10A8D-B281-9747-BCF4-B3233821CD41}" destId="{22F021E0-FA67-4B48-9E44-FC1189C3AA89}" srcOrd="1" destOrd="0" presId="urn:microsoft.com/office/officeart/2005/8/layout/list1"/>
    <dgm:cxn modelId="{293A3187-1D96-D245-B0AB-E2E0BCD878C7}" type="presParOf" srcId="{EF077757-65CC-7F49-80F8-638D6F9898B4}" destId="{1CD74280-F42C-4047-AB0D-68A996327336}" srcOrd="1" destOrd="0" presId="urn:microsoft.com/office/officeart/2005/8/layout/list1"/>
    <dgm:cxn modelId="{7DE44AF5-AD3D-EB41-99BD-842BA14B34DC}" type="presParOf" srcId="{EF077757-65CC-7F49-80F8-638D6F9898B4}" destId="{A3304EE3-B03A-C64F-B358-238B6645D2C0}" srcOrd="2" destOrd="0" presId="urn:microsoft.com/office/officeart/2005/8/layout/list1"/>
    <dgm:cxn modelId="{5114E5C0-FE5F-2E46-94AC-072BD04E56A8}" type="presParOf" srcId="{EF077757-65CC-7F49-80F8-638D6F9898B4}" destId="{5E29095A-F45E-AA45-AF10-BB1A85CF4320}" srcOrd="3" destOrd="0" presId="urn:microsoft.com/office/officeart/2005/8/layout/list1"/>
    <dgm:cxn modelId="{47BC7AFE-809B-1242-8911-B85A0059B8AC}" type="presParOf" srcId="{EF077757-65CC-7F49-80F8-638D6F9898B4}" destId="{E30DE0B8-521A-5D43-B9F0-58D883E6D5D4}" srcOrd="4" destOrd="0" presId="urn:microsoft.com/office/officeart/2005/8/layout/list1"/>
    <dgm:cxn modelId="{385100BB-A110-F64C-A42C-EB0B39056906}" type="presParOf" srcId="{E30DE0B8-521A-5D43-B9F0-58D883E6D5D4}" destId="{FA3C9088-D888-B943-8B71-85EA18CF57D3}" srcOrd="0" destOrd="0" presId="urn:microsoft.com/office/officeart/2005/8/layout/list1"/>
    <dgm:cxn modelId="{6D77D8D9-35A4-2247-95A3-E164F25DEA74}" type="presParOf" srcId="{E30DE0B8-521A-5D43-B9F0-58D883E6D5D4}" destId="{192B0A48-DD30-F543-8533-6B6B706DEEEC}" srcOrd="1" destOrd="0" presId="urn:microsoft.com/office/officeart/2005/8/layout/list1"/>
    <dgm:cxn modelId="{A4E61993-ABFC-DA47-96F7-8AE8387C5571}" type="presParOf" srcId="{EF077757-65CC-7F49-80F8-638D6F9898B4}" destId="{5CD92E6C-E633-5B4E-9A1E-6FB2D2729938}" srcOrd="5" destOrd="0" presId="urn:microsoft.com/office/officeart/2005/8/layout/list1"/>
    <dgm:cxn modelId="{F04071D1-AC6A-1441-B16C-CDFB5A3331E9}" type="presParOf" srcId="{EF077757-65CC-7F49-80F8-638D6F9898B4}" destId="{2213DA9E-20DD-6F43-B2F0-4FA2B8C0D5C1}" srcOrd="6" destOrd="0" presId="urn:microsoft.com/office/officeart/2005/8/layout/list1"/>
    <dgm:cxn modelId="{D1C1F8B9-FB73-3144-8D45-F0BC49ABA038}" type="presParOf" srcId="{EF077757-65CC-7F49-80F8-638D6F9898B4}" destId="{3DCD6FD9-594C-8D49-8097-2E2AA5CA3A4C}" srcOrd="7" destOrd="0" presId="urn:microsoft.com/office/officeart/2005/8/layout/list1"/>
    <dgm:cxn modelId="{FB7CF64B-3A06-814C-8DA7-0B39A9CD320F}" type="presParOf" srcId="{EF077757-65CC-7F49-80F8-638D6F9898B4}" destId="{24A78A46-A9AA-BE42-9187-6F2012A44D19}" srcOrd="8" destOrd="0" presId="urn:microsoft.com/office/officeart/2005/8/layout/list1"/>
    <dgm:cxn modelId="{A0355AB5-A136-1046-AEF8-1034E9C1E5DB}" type="presParOf" srcId="{24A78A46-A9AA-BE42-9187-6F2012A44D19}" destId="{60142239-F81D-DC40-ABD6-B78A99BEB0E2}" srcOrd="0" destOrd="0" presId="urn:microsoft.com/office/officeart/2005/8/layout/list1"/>
    <dgm:cxn modelId="{E6954768-75C5-C94D-9C30-E892100159BC}" type="presParOf" srcId="{24A78A46-A9AA-BE42-9187-6F2012A44D19}" destId="{AFB7C00E-C3FA-4C4D-B5AD-624ABD5B249F}" srcOrd="1" destOrd="0" presId="urn:microsoft.com/office/officeart/2005/8/layout/list1"/>
    <dgm:cxn modelId="{5967E6D4-B27B-9E49-AF67-6C872372AD40}" type="presParOf" srcId="{EF077757-65CC-7F49-80F8-638D6F9898B4}" destId="{969959E3-2783-7946-AE3E-43EB98E2CA82}" srcOrd="9" destOrd="0" presId="urn:microsoft.com/office/officeart/2005/8/layout/list1"/>
    <dgm:cxn modelId="{7168F69D-C471-2740-81E2-74ABF70FAE05}" type="presParOf" srcId="{EF077757-65CC-7F49-80F8-638D6F9898B4}" destId="{A030F77E-83AB-6342-A2A7-0B1D70F32672}" srcOrd="10" destOrd="0" presId="urn:microsoft.com/office/officeart/2005/8/layout/list1"/>
    <dgm:cxn modelId="{BAEC130D-EF11-904D-AEC4-15C101187A3E}" type="presParOf" srcId="{EF077757-65CC-7F49-80F8-638D6F9898B4}" destId="{A01710B6-FC42-B44A-AC55-20DDEB9A6F38}" srcOrd="11" destOrd="0" presId="urn:microsoft.com/office/officeart/2005/8/layout/list1"/>
    <dgm:cxn modelId="{6D87C93B-B025-E248-944F-B4196FC58ACC}" type="presParOf" srcId="{EF077757-65CC-7F49-80F8-638D6F9898B4}" destId="{1202D779-F89E-A14D-976C-A85DC8E5672F}" srcOrd="12" destOrd="0" presId="urn:microsoft.com/office/officeart/2005/8/layout/list1"/>
    <dgm:cxn modelId="{1ABAD487-9B97-C943-85BD-A8097E683FF2}" type="presParOf" srcId="{1202D779-F89E-A14D-976C-A85DC8E5672F}" destId="{7B8B6D9C-97AA-544E-AC1B-EBAAF2494D14}" srcOrd="0" destOrd="0" presId="urn:microsoft.com/office/officeart/2005/8/layout/list1"/>
    <dgm:cxn modelId="{36A0B70E-B410-6640-BDE4-D20429CA50CF}" type="presParOf" srcId="{1202D779-F89E-A14D-976C-A85DC8E5672F}" destId="{348F2581-6D5E-9643-BC86-D9CFE5F31337}" srcOrd="1" destOrd="0" presId="urn:microsoft.com/office/officeart/2005/8/layout/list1"/>
    <dgm:cxn modelId="{C4E18D29-24C5-F94E-B25F-FCF6EF057DCF}" type="presParOf" srcId="{EF077757-65CC-7F49-80F8-638D6F9898B4}" destId="{1A093571-546C-E043-BC2D-C9443A5B7CA2}" srcOrd="13" destOrd="0" presId="urn:microsoft.com/office/officeart/2005/8/layout/list1"/>
    <dgm:cxn modelId="{74B2FBF3-1DFB-1C4D-8D31-4C370FF13295}" type="presParOf" srcId="{EF077757-65CC-7F49-80F8-638D6F9898B4}" destId="{CD83BB15-72FA-BD48-B86F-65B8F9B9FF86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917555-C4CE-466D-AFB4-2B4D0586F9D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819218C-D2B8-4202-82E2-C15724F30174}">
      <dgm:prSet/>
      <dgm:spPr/>
      <dgm:t>
        <a:bodyPr/>
        <a:lstStyle/>
        <a:p>
          <a:r>
            <a:rPr lang="fr-CH"/>
            <a:t>Deep models outperform classical</a:t>
          </a:r>
          <a:endParaRPr lang="en-US"/>
        </a:p>
      </dgm:t>
    </dgm:pt>
    <dgm:pt modelId="{58C3F488-1F4B-4503-821B-3BF629483CD2}" type="parTrans" cxnId="{5A27BCA8-B863-459D-A1AE-969982ABF529}">
      <dgm:prSet/>
      <dgm:spPr/>
      <dgm:t>
        <a:bodyPr/>
        <a:lstStyle/>
        <a:p>
          <a:endParaRPr lang="en-US"/>
        </a:p>
      </dgm:t>
    </dgm:pt>
    <dgm:pt modelId="{C8EFF5B5-0E2B-4FFA-A30B-8B7120D4EEB8}" type="sibTrans" cxnId="{5A27BCA8-B863-459D-A1AE-969982ABF529}">
      <dgm:prSet/>
      <dgm:spPr/>
      <dgm:t>
        <a:bodyPr/>
        <a:lstStyle/>
        <a:p>
          <a:endParaRPr lang="en-US"/>
        </a:p>
      </dgm:t>
    </dgm:pt>
    <dgm:pt modelId="{7FDEF8F1-0D84-47AE-B5A4-CA4599980DC5}">
      <dgm:prSet/>
      <dgm:spPr/>
      <dgm:t>
        <a:bodyPr/>
        <a:lstStyle/>
        <a:p>
          <a:r>
            <a:rPr lang="en-GB" dirty="0"/>
            <a:t>Adding </a:t>
          </a:r>
          <a:r>
            <a:rPr lang="en-GB" b="1" dirty="0"/>
            <a:t>time-based covariates</a:t>
          </a:r>
          <a:r>
            <a:rPr lang="en-GB" dirty="0"/>
            <a:t> significantly improves performance (94 → 82)</a:t>
          </a:r>
          <a:endParaRPr lang="en-US" dirty="0"/>
        </a:p>
      </dgm:t>
    </dgm:pt>
    <dgm:pt modelId="{2D45D1A8-1BDA-4439-8AF9-6E1E66B87DA1}" type="parTrans" cxnId="{DA51B8F4-3AD1-4D8D-8CA7-126E1EB67B42}">
      <dgm:prSet/>
      <dgm:spPr/>
      <dgm:t>
        <a:bodyPr/>
        <a:lstStyle/>
        <a:p>
          <a:endParaRPr lang="en-US"/>
        </a:p>
      </dgm:t>
    </dgm:pt>
    <dgm:pt modelId="{D680DF4C-0D2E-4632-ACD1-6F72CEDC96BA}" type="sibTrans" cxnId="{DA51B8F4-3AD1-4D8D-8CA7-126E1EB67B42}">
      <dgm:prSet/>
      <dgm:spPr/>
      <dgm:t>
        <a:bodyPr/>
        <a:lstStyle/>
        <a:p>
          <a:endParaRPr lang="en-US"/>
        </a:p>
      </dgm:t>
    </dgm:pt>
    <dgm:pt modelId="{82FCC665-9ACD-40A3-B708-D7EA3DC370EC}">
      <dgm:prSet/>
      <dgm:spPr/>
      <dgm:t>
        <a:bodyPr/>
        <a:lstStyle/>
        <a:p>
          <a:r>
            <a:rPr lang="en-GB" dirty="0"/>
            <a:t>Adding </a:t>
          </a:r>
          <a:r>
            <a:rPr lang="en-GB" b="1" dirty="0"/>
            <a:t>weather covariates</a:t>
          </a:r>
          <a:r>
            <a:rPr lang="en-GB" dirty="0"/>
            <a:t> does </a:t>
          </a:r>
          <a:r>
            <a:rPr lang="en-GB" i="1" dirty="0"/>
            <a:t>not</a:t>
          </a:r>
          <a:r>
            <a:rPr lang="en-GB" dirty="0"/>
            <a:t> improve performance (82.33 vs 82.77)</a:t>
          </a:r>
          <a:endParaRPr lang="en-US" dirty="0"/>
        </a:p>
      </dgm:t>
    </dgm:pt>
    <dgm:pt modelId="{612A9066-3102-41EF-BF6B-CB85D72E5D0B}" type="parTrans" cxnId="{03E26AB9-7E9E-432C-8288-DCC7CCF389D6}">
      <dgm:prSet/>
      <dgm:spPr/>
      <dgm:t>
        <a:bodyPr/>
        <a:lstStyle/>
        <a:p>
          <a:endParaRPr lang="en-US"/>
        </a:p>
      </dgm:t>
    </dgm:pt>
    <dgm:pt modelId="{22C1BB80-06F8-460C-8E6E-FCB604DE791A}" type="sibTrans" cxnId="{03E26AB9-7E9E-432C-8288-DCC7CCF389D6}">
      <dgm:prSet/>
      <dgm:spPr/>
      <dgm:t>
        <a:bodyPr/>
        <a:lstStyle/>
        <a:p>
          <a:endParaRPr lang="en-US"/>
        </a:p>
      </dgm:t>
    </dgm:pt>
    <dgm:pt modelId="{72A44EEF-0282-44EC-B862-877D76D16F2D}">
      <dgm:prSet/>
      <dgm:spPr/>
      <dgm:t>
        <a:bodyPr/>
        <a:lstStyle/>
        <a:p>
          <a:r>
            <a:rPr lang="fr-CH" dirty="0"/>
            <a:t>MASE 0.39 = 61% </a:t>
          </a:r>
          <a:r>
            <a:rPr lang="fr-CH" dirty="0" err="1"/>
            <a:t>improvement</a:t>
          </a:r>
          <a:r>
            <a:rPr lang="fr-CH" dirty="0"/>
            <a:t> vs </a:t>
          </a:r>
          <a:r>
            <a:rPr lang="fr-CH" dirty="0" err="1"/>
            <a:t>naive</a:t>
          </a:r>
          <a:r>
            <a:rPr lang="fr-CH" dirty="0"/>
            <a:t> </a:t>
          </a:r>
          <a:r>
            <a:rPr lang="fr-CH" dirty="0" err="1"/>
            <a:t>baseline</a:t>
          </a:r>
          <a:r>
            <a:rPr lang="fr-CH" dirty="0"/>
            <a:t> (</a:t>
          </a:r>
          <a:r>
            <a:rPr lang="fr-CH" dirty="0" err="1"/>
            <a:t>AutoGluon</a:t>
          </a:r>
          <a:r>
            <a:rPr lang="fr-CH" dirty="0"/>
            <a:t>)</a:t>
          </a:r>
          <a:endParaRPr lang="en-US" dirty="0"/>
        </a:p>
      </dgm:t>
    </dgm:pt>
    <dgm:pt modelId="{C82CD6B3-56B7-4974-829D-5B626201C0F2}" type="parTrans" cxnId="{948541BE-1F95-4FBF-ABAC-4E817F8E84E8}">
      <dgm:prSet/>
      <dgm:spPr/>
      <dgm:t>
        <a:bodyPr/>
        <a:lstStyle/>
        <a:p>
          <a:endParaRPr lang="en-US"/>
        </a:p>
      </dgm:t>
    </dgm:pt>
    <dgm:pt modelId="{BB836F2A-B9A0-4804-923B-C3AEC21AF637}" type="sibTrans" cxnId="{948541BE-1F95-4FBF-ABAC-4E817F8E84E8}">
      <dgm:prSet/>
      <dgm:spPr/>
      <dgm:t>
        <a:bodyPr/>
        <a:lstStyle/>
        <a:p>
          <a:endParaRPr lang="en-US"/>
        </a:p>
      </dgm:t>
    </dgm:pt>
    <dgm:pt modelId="{3638E67C-BA51-5846-93FE-1C1289D2A2C2}">
      <dgm:prSet/>
      <dgm:spPr/>
      <dgm:t>
        <a:bodyPr/>
        <a:lstStyle/>
        <a:p>
          <a:r>
            <a:rPr lang="en-GB" dirty="0"/>
            <a:t>None of the </a:t>
          </a:r>
          <a:r>
            <a:rPr lang="en-GB" dirty="0" err="1"/>
            <a:t>AutoGluon</a:t>
          </a:r>
          <a:r>
            <a:rPr lang="en-GB" dirty="0"/>
            <a:t> models beats the seasonal naive baseline (lag24) with MAE 64.4</a:t>
          </a:r>
        </a:p>
      </dgm:t>
    </dgm:pt>
    <dgm:pt modelId="{532CA68F-531F-6E4D-BA93-9C8A37122481}" type="parTrans" cxnId="{43A13B83-5F19-F54B-B8A3-537705FB535E}">
      <dgm:prSet/>
      <dgm:spPr/>
    </dgm:pt>
    <dgm:pt modelId="{01043A7B-3B01-CD40-818A-0B1918F6A9CB}" type="sibTrans" cxnId="{43A13B83-5F19-F54B-B8A3-537705FB535E}">
      <dgm:prSet/>
      <dgm:spPr/>
    </dgm:pt>
    <dgm:pt modelId="{B4E0B173-3CB9-0446-98FD-F0B3DCA36F40}" type="pres">
      <dgm:prSet presAssocID="{B7917555-C4CE-466D-AFB4-2B4D0586F9D8}" presName="linear" presStyleCnt="0">
        <dgm:presLayoutVars>
          <dgm:animLvl val="lvl"/>
          <dgm:resizeHandles val="exact"/>
        </dgm:presLayoutVars>
      </dgm:prSet>
      <dgm:spPr/>
    </dgm:pt>
    <dgm:pt modelId="{5899F5E7-085E-8A48-8C70-028AAA020FC5}" type="pres">
      <dgm:prSet presAssocID="{2819218C-D2B8-4202-82E2-C15724F3017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2599199-A043-5F4A-B369-A34AE9C09594}" type="pres">
      <dgm:prSet presAssocID="{C8EFF5B5-0E2B-4FFA-A30B-8B7120D4EEB8}" presName="spacer" presStyleCnt="0"/>
      <dgm:spPr/>
    </dgm:pt>
    <dgm:pt modelId="{8EEBAB26-A42A-1047-B272-22CFB1347A67}" type="pres">
      <dgm:prSet presAssocID="{7FDEF8F1-0D84-47AE-B5A4-CA4599980DC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69486DF-9D7F-0846-8F6A-C17DA23A148F}" type="pres">
      <dgm:prSet presAssocID="{D680DF4C-0D2E-4632-ACD1-6F72CEDC96BA}" presName="spacer" presStyleCnt="0"/>
      <dgm:spPr/>
    </dgm:pt>
    <dgm:pt modelId="{1B261D3C-1668-2D4C-A6E4-5472A4FE1A5C}" type="pres">
      <dgm:prSet presAssocID="{82FCC665-9ACD-40A3-B708-D7EA3DC370E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EF9F64C-5F10-CA4B-803D-779D5B431A3B}" type="pres">
      <dgm:prSet presAssocID="{22C1BB80-06F8-460C-8E6E-FCB604DE791A}" presName="spacer" presStyleCnt="0"/>
      <dgm:spPr/>
    </dgm:pt>
    <dgm:pt modelId="{C589A2E9-026F-4E43-9FEC-846E1CB69318}" type="pres">
      <dgm:prSet presAssocID="{72A44EEF-0282-44EC-B862-877D76D16F2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684A4E6-DD0B-3944-ACCA-3DF376D394B1}" type="pres">
      <dgm:prSet presAssocID="{BB836F2A-B9A0-4804-923B-C3AEC21AF637}" presName="spacer" presStyleCnt="0"/>
      <dgm:spPr/>
    </dgm:pt>
    <dgm:pt modelId="{EA3DD25E-3E4A-D049-AE70-966BB80EF053}" type="pres">
      <dgm:prSet presAssocID="{3638E67C-BA51-5846-93FE-1C1289D2A2C2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801476A-C8AF-EB49-9F64-7F80667D533A}" type="presOf" srcId="{B7917555-C4CE-466D-AFB4-2B4D0586F9D8}" destId="{B4E0B173-3CB9-0446-98FD-F0B3DCA36F40}" srcOrd="0" destOrd="0" presId="urn:microsoft.com/office/officeart/2005/8/layout/vList2"/>
    <dgm:cxn modelId="{12BA686E-108E-0141-90B6-D7A05F43A169}" type="presOf" srcId="{7FDEF8F1-0D84-47AE-B5A4-CA4599980DC5}" destId="{8EEBAB26-A42A-1047-B272-22CFB1347A67}" srcOrd="0" destOrd="0" presId="urn:microsoft.com/office/officeart/2005/8/layout/vList2"/>
    <dgm:cxn modelId="{43A13B83-5F19-F54B-B8A3-537705FB535E}" srcId="{B7917555-C4CE-466D-AFB4-2B4D0586F9D8}" destId="{3638E67C-BA51-5846-93FE-1C1289D2A2C2}" srcOrd="4" destOrd="0" parTransId="{532CA68F-531F-6E4D-BA93-9C8A37122481}" sibTransId="{01043A7B-3B01-CD40-818A-0B1918F6A9CB}"/>
    <dgm:cxn modelId="{07072890-C460-9A4D-B8D3-872F9CD4E75D}" type="presOf" srcId="{2819218C-D2B8-4202-82E2-C15724F30174}" destId="{5899F5E7-085E-8A48-8C70-028AAA020FC5}" srcOrd="0" destOrd="0" presId="urn:microsoft.com/office/officeart/2005/8/layout/vList2"/>
    <dgm:cxn modelId="{65474C9F-440E-CF4B-A174-B267DCEC1407}" type="presOf" srcId="{82FCC665-9ACD-40A3-B708-D7EA3DC370EC}" destId="{1B261D3C-1668-2D4C-A6E4-5472A4FE1A5C}" srcOrd="0" destOrd="0" presId="urn:microsoft.com/office/officeart/2005/8/layout/vList2"/>
    <dgm:cxn modelId="{5A27BCA8-B863-459D-A1AE-969982ABF529}" srcId="{B7917555-C4CE-466D-AFB4-2B4D0586F9D8}" destId="{2819218C-D2B8-4202-82E2-C15724F30174}" srcOrd="0" destOrd="0" parTransId="{58C3F488-1F4B-4503-821B-3BF629483CD2}" sibTransId="{C8EFF5B5-0E2B-4FFA-A30B-8B7120D4EEB8}"/>
    <dgm:cxn modelId="{03E26AB9-7E9E-432C-8288-DCC7CCF389D6}" srcId="{B7917555-C4CE-466D-AFB4-2B4D0586F9D8}" destId="{82FCC665-9ACD-40A3-B708-D7EA3DC370EC}" srcOrd="2" destOrd="0" parTransId="{612A9066-3102-41EF-BF6B-CB85D72E5D0B}" sibTransId="{22C1BB80-06F8-460C-8E6E-FCB604DE791A}"/>
    <dgm:cxn modelId="{948541BE-1F95-4FBF-ABAC-4E817F8E84E8}" srcId="{B7917555-C4CE-466D-AFB4-2B4D0586F9D8}" destId="{72A44EEF-0282-44EC-B862-877D76D16F2D}" srcOrd="3" destOrd="0" parTransId="{C82CD6B3-56B7-4974-829D-5B626201C0F2}" sibTransId="{BB836F2A-B9A0-4804-923B-C3AEC21AF637}"/>
    <dgm:cxn modelId="{FD5BF2D6-1DD0-5143-A0EC-B70175311947}" type="presOf" srcId="{3638E67C-BA51-5846-93FE-1C1289D2A2C2}" destId="{EA3DD25E-3E4A-D049-AE70-966BB80EF053}" srcOrd="0" destOrd="0" presId="urn:microsoft.com/office/officeart/2005/8/layout/vList2"/>
    <dgm:cxn modelId="{DA51B8F4-3AD1-4D8D-8CA7-126E1EB67B42}" srcId="{B7917555-C4CE-466D-AFB4-2B4D0586F9D8}" destId="{7FDEF8F1-0D84-47AE-B5A4-CA4599980DC5}" srcOrd="1" destOrd="0" parTransId="{2D45D1A8-1BDA-4439-8AF9-6E1E66B87DA1}" sibTransId="{D680DF4C-0D2E-4632-ACD1-6F72CEDC96BA}"/>
    <dgm:cxn modelId="{C14A57FD-3A79-6743-B1E9-6077B4B49212}" type="presOf" srcId="{72A44EEF-0282-44EC-B862-877D76D16F2D}" destId="{C589A2E9-026F-4E43-9FEC-846E1CB69318}" srcOrd="0" destOrd="0" presId="urn:microsoft.com/office/officeart/2005/8/layout/vList2"/>
    <dgm:cxn modelId="{74F28010-4C51-1044-B0A6-FC28983DA4CF}" type="presParOf" srcId="{B4E0B173-3CB9-0446-98FD-F0B3DCA36F40}" destId="{5899F5E7-085E-8A48-8C70-028AAA020FC5}" srcOrd="0" destOrd="0" presId="urn:microsoft.com/office/officeart/2005/8/layout/vList2"/>
    <dgm:cxn modelId="{763D657E-1452-2444-9F77-0441DA510F5E}" type="presParOf" srcId="{B4E0B173-3CB9-0446-98FD-F0B3DCA36F40}" destId="{82599199-A043-5F4A-B369-A34AE9C09594}" srcOrd="1" destOrd="0" presId="urn:microsoft.com/office/officeart/2005/8/layout/vList2"/>
    <dgm:cxn modelId="{E5723FB3-97C4-A045-A07F-5E0A5AC071F7}" type="presParOf" srcId="{B4E0B173-3CB9-0446-98FD-F0B3DCA36F40}" destId="{8EEBAB26-A42A-1047-B272-22CFB1347A67}" srcOrd="2" destOrd="0" presId="urn:microsoft.com/office/officeart/2005/8/layout/vList2"/>
    <dgm:cxn modelId="{79246E3D-91B7-5647-8328-D1672DAB1865}" type="presParOf" srcId="{B4E0B173-3CB9-0446-98FD-F0B3DCA36F40}" destId="{C69486DF-9D7F-0846-8F6A-C17DA23A148F}" srcOrd="3" destOrd="0" presId="urn:microsoft.com/office/officeart/2005/8/layout/vList2"/>
    <dgm:cxn modelId="{27EFC9FE-2304-214B-8F88-C27BC8372230}" type="presParOf" srcId="{B4E0B173-3CB9-0446-98FD-F0B3DCA36F40}" destId="{1B261D3C-1668-2D4C-A6E4-5472A4FE1A5C}" srcOrd="4" destOrd="0" presId="urn:microsoft.com/office/officeart/2005/8/layout/vList2"/>
    <dgm:cxn modelId="{D09833A3-F9D5-8A4C-89D4-D3CDD4BC15B7}" type="presParOf" srcId="{B4E0B173-3CB9-0446-98FD-F0B3DCA36F40}" destId="{1EF9F64C-5F10-CA4B-803D-779D5B431A3B}" srcOrd="5" destOrd="0" presId="urn:microsoft.com/office/officeart/2005/8/layout/vList2"/>
    <dgm:cxn modelId="{5D40A90F-6341-284F-B784-6B1832975AC7}" type="presParOf" srcId="{B4E0B173-3CB9-0446-98FD-F0B3DCA36F40}" destId="{C589A2E9-026F-4E43-9FEC-846E1CB69318}" srcOrd="6" destOrd="0" presId="urn:microsoft.com/office/officeart/2005/8/layout/vList2"/>
    <dgm:cxn modelId="{9309A7F0-1D63-A144-B33D-38A625004461}" type="presParOf" srcId="{B4E0B173-3CB9-0446-98FD-F0B3DCA36F40}" destId="{F684A4E6-DD0B-3944-ACCA-3DF376D394B1}" srcOrd="7" destOrd="0" presId="urn:microsoft.com/office/officeart/2005/8/layout/vList2"/>
    <dgm:cxn modelId="{2574CF61-0ECC-2C41-8133-5C3ABE1D1739}" type="presParOf" srcId="{B4E0B173-3CB9-0446-98FD-F0B3DCA36F40}" destId="{EA3DD25E-3E4A-D049-AE70-966BB80EF05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4EEF1F-0264-436E-A891-B46543EA9DA6}">
      <dsp:nvSpPr>
        <dsp:cNvPr id="0" name=""/>
        <dsp:cNvSpPr/>
      </dsp:nvSpPr>
      <dsp:spPr>
        <a:xfrm>
          <a:off x="0" y="3844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203A8D-3C8F-4FB9-A38E-8754E409A782}">
      <dsp:nvSpPr>
        <dsp:cNvPr id="0" name=""/>
        <dsp:cNvSpPr/>
      </dsp:nvSpPr>
      <dsp:spPr>
        <a:xfrm>
          <a:off x="247725" y="188103"/>
          <a:ext cx="450409" cy="4504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CB142E-930D-4FEC-B5BB-ED48E913EE22}">
      <dsp:nvSpPr>
        <dsp:cNvPr id="0" name=""/>
        <dsp:cNvSpPr/>
      </dsp:nvSpPr>
      <dsp:spPr>
        <a:xfrm>
          <a:off x="945860" y="3844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900" kern="1200" dirty="0"/>
            <a:t>Introduction</a:t>
          </a:r>
          <a:endParaRPr lang="en-US" sz="1900" kern="1200" dirty="0"/>
        </a:p>
      </dsp:txBody>
      <dsp:txXfrm>
        <a:off x="945860" y="3844"/>
        <a:ext cx="4696114" cy="818926"/>
      </dsp:txXfrm>
    </dsp:sp>
    <dsp:sp modelId="{9E14D9C9-1C35-4D5C-97B1-B246B8318392}">
      <dsp:nvSpPr>
        <dsp:cNvPr id="0" name=""/>
        <dsp:cNvSpPr/>
      </dsp:nvSpPr>
      <dsp:spPr>
        <a:xfrm>
          <a:off x="0" y="1027503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D17CB-6587-4D3A-8A71-176C21D74950}">
      <dsp:nvSpPr>
        <dsp:cNvPr id="0" name=""/>
        <dsp:cNvSpPr/>
      </dsp:nvSpPr>
      <dsp:spPr>
        <a:xfrm>
          <a:off x="247725" y="1211761"/>
          <a:ext cx="450409" cy="4504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C189C6-C90F-4D88-883E-A6CC9F8A8BB4}">
      <dsp:nvSpPr>
        <dsp:cNvPr id="0" name=""/>
        <dsp:cNvSpPr/>
      </dsp:nvSpPr>
      <dsp:spPr>
        <a:xfrm>
          <a:off x="945860" y="1027503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900" kern="1200" dirty="0"/>
            <a:t>Data set description and </a:t>
          </a:r>
          <a:r>
            <a:rPr lang="fr-CH" sz="1900" kern="1200" dirty="0" err="1"/>
            <a:t>result</a:t>
          </a:r>
          <a:r>
            <a:rPr lang="fr-CH" sz="1900" kern="1200" dirty="0"/>
            <a:t> </a:t>
          </a:r>
          <a:r>
            <a:rPr lang="fr-CH" sz="1900" kern="1200" dirty="0" err="1"/>
            <a:t>from</a:t>
          </a:r>
          <a:r>
            <a:rPr lang="fr-CH" sz="1900" kern="1200" dirty="0"/>
            <a:t> the first exploration</a:t>
          </a:r>
          <a:endParaRPr lang="en-US" sz="1900" kern="1200" dirty="0"/>
        </a:p>
      </dsp:txBody>
      <dsp:txXfrm>
        <a:off x="945860" y="1027503"/>
        <a:ext cx="4696114" cy="818926"/>
      </dsp:txXfrm>
    </dsp:sp>
    <dsp:sp modelId="{08789284-6F6A-4412-BDA0-503730FE5A45}">
      <dsp:nvSpPr>
        <dsp:cNvPr id="0" name=""/>
        <dsp:cNvSpPr/>
      </dsp:nvSpPr>
      <dsp:spPr>
        <a:xfrm>
          <a:off x="0" y="2051161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037146-4491-4680-9C15-193970965352}">
      <dsp:nvSpPr>
        <dsp:cNvPr id="0" name=""/>
        <dsp:cNvSpPr/>
      </dsp:nvSpPr>
      <dsp:spPr>
        <a:xfrm>
          <a:off x="247725" y="2235420"/>
          <a:ext cx="450409" cy="4504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83DACB-185F-4898-8C52-F6AFDF4F3DF4}">
      <dsp:nvSpPr>
        <dsp:cNvPr id="0" name=""/>
        <dsp:cNvSpPr/>
      </dsp:nvSpPr>
      <dsp:spPr>
        <a:xfrm>
          <a:off x="945860" y="2051161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900" kern="1200" dirty="0" err="1"/>
            <a:t>Methodology</a:t>
          </a:r>
          <a:endParaRPr lang="en-US" sz="1900" kern="1200" dirty="0"/>
        </a:p>
      </dsp:txBody>
      <dsp:txXfrm>
        <a:off x="945860" y="2051161"/>
        <a:ext cx="4696114" cy="818926"/>
      </dsp:txXfrm>
    </dsp:sp>
    <dsp:sp modelId="{A9B2728D-B8AF-4B2A-9C15-AA96464A73D7}">
      <dsp:nvSpPr>
        <dsp:cNvPr id="0" name=""/>
        <dsp:cNvSpPr/>
      </dsp:nvSpPr>
      <dsp:spPr>
        <a:xfrm>
          <a:off x="0" y="3074820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E397E0-BBA8-4FB6-BAE5-82D710A22748}">
      <dsp:nvSpPr>
        <dsp:cNvPr id="0" name=""/>
        <dsp:cNvSpPr/>
      </dsp:nvSpPr>
      <dsp:spPr>
        <a:xfrm>
          <a:off x="247725" y="3259078"/>
          <a:ext cx="450409" cy="4504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84212-3641-41C5-A198-FF18F0526BE6}">
      <dsp:nvSpPr>
        <dsp:cNvPr id="0" name=""/>
        <dsp:cNvSpPr/>
      </dsp:nvSpPr>
      <dsp:spPr>
        <a:xfrm>
          <a:off x="945860" y="3074820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900" kern="1200"/>
            <a:t>Results and observation</a:t>
          </a:r>
          <a:endParaRPr lang="en-US" sz="1900" kern="1200"/>
        </a:p>
      </dsp:txBody>
      <dsp:txXfrm>
        <a:off x="945860" y="3074820"/>
        <a:ext cx="4696114" cy="818926"/>
      </dsp:txXfrm>
    </dsp:sp>
    <dsp:sp modelId="{C08E0D05-BADE-490D-A64C-2A0B453710A2}">
      <dsp:nvSpPr>
        <dsp:cNvPr id="0" name=""/>
        <dsp:cNvSpPr/>
      </dsp:nvSpPr>
      <dsp:spPr>
        <a:xfrm>
          <a:off x="0" y="4098478"/>
          <a:ext cx="5641974" cy="81892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84F676-0F99-4EB0-BAA6-DD8A8563FDB9}">
      <dsp:nvSpPr>
        <dsp:cNvPr id="0" name=""/>
        <dsp:cNvSpPr/>
      </dsp:nvSpPr>
      <dsp:spPr>
        <a:xfrm>
          <a:off x="247725" y="4282737"/>
          <a:ext cx="450409" cy="4504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36EA4C-3202-43A8-A073-721898C632FA}">
      <dsp:nvSpPr>
        <dsp:cNvPr id="0" name=""/>
        <dsp:cNvSpPr/>
      </dsp:nvSpPr>
      <dsp:spPr>
        <a:xfrm>
          <a:off x="945860" y="4098478"/>
          <a:ext cx="4696114" cy="8189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670" tIns="86670" rIns="86670" bIns="8667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1900" kern="1200" dirty="0" err="1"/>
            <a:t>Potential</a:t>
          </a:r>
          <a:r>
            <a:rPr lang="fr-CH" sz="1900" kern="1200" dirty="0"/>
            <a:t> </a:t>
          </a:r>
          <a:r>
            <a:rPr lang="fr-CH" sz="1900" kern="1200" dirty="0" err="1"/>
            <a:t>improvements</a:t>
          </a:r>
          <a:r>
            <a:rPr lang="fr-CH" sz="1900" kern="1200" dirty="0"/>
            <a:t> </a:t>
          </a:r>
          <a:endParaRPr lang="en-US" sz="1900" kern="1200" dirty="0"/>
        </a:p>
      </dsp:txBody>
      <dsp:txXfrm>
        <a:off x="945860" y="4098478"/>
        <a:ext cx="4696114" cy="818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2654E6-9995-4FB7-A057-E3D402C978A9}">
      <dsp:nvSpPr>
        <dsp:cNvPr id="0" name=""/>
        <dsp:cNvSpPr/>
      </dsp:nvSpPr>
      <dsp:spPr>
        <a:xfrm>
          <a:off x="0" y="2042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C159E-7AAE-4D8C-BAA0-09E1B542EF00}">
      <dsp:nvSpPr>
        <dsp:cNvPr id="0" name=""/>
        <dsp:cNvSpPr/>
      </dsp:nvSpPr>
      <dsp:spPr>
        <a:xfrm>
          <a:off x="313145" y="234960"/>
          <a:ext cx="569355" cy="5693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ECDEC-74B3-4036-941C-8A54BE6A9526}">
      <dsp:nvSpPr>
        <dsp:cNvPr id="0" name=""/>
        <dsp:cNvSpPr/>
      </dsp:nvSpPr>
      <dsp:spPr>
        <a:xfrm>
          <a:off x="1195647" y="2042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Automated model selection</a:t>
          </a:r>
        </a:p>
      </dsp:txBody>
      <dsp:txXfrm>
        <a:off x="1195647" y="2042"/>
        <a:ext cx="4446327" cy="1035192"/>
      </dsp:txXfrm>
    </dsp:sp>
    <dsp:sp modelId="{CE578697-E777-4458-8EFE-E888BE901094}">
      <dsp:nvSpPr>
        <dsp:cNvPr id="0" name=""/>
        <dsp:cNvSpPr/>
      </dsp:nvSpPr>
      <dsp:spPr>
        <a:xfrm>
          <a:off x="0" y="1296033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FEB92A-2E21-4F9B-8C38-A7AF201625E9}">
      <dsp:nvSpPr>
        <dsp:cNvPr id="0" name=""/>
        <dsp:cNvSpPr/>
      </dsp:nvSpPr>
      <dsp:spPr>
        <a:xfrm>
          <a:off x="313145" y="1528951"/>
          <a:ext cx="569355" cy="5693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947E98-E95C-4189-A999-829B981BC49C}">
      <dsp:nvSpPr>
        <dsp:cNvPr id="0" name=""/>
        <dsp:cNvSpPr/>
      </dsp:nvSpPr>
      <dsp:spPr>
        <a:xfrm>
          <a:off x="1195647" y="1296033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Unified way to compare classical + deep learning models</a:t>
          </a:r>
        </a:p>
      </dsp:txBody>
      <dsp:txXfrm>
        <a:off x="1195647" y="1296033"/>
        <a:ext cx="4446327" cy="1035192"/>
      </dsp:txXfrm>
    </dsp:sp>
    <dsp:sp modelId="{56388C69-8DC4-402D-B613-1F68EE208861}">
      <dsp:nvSpPr>
        <dsp:cNvPr id="0" name=""/>
        <dsp:cNvSpPr/>
      </dsp:nvSpPr>
      <dsp:spPr>
        <a:xfrm>
          <a:off x="0" y="2590024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756E9-430B-4345-9B00-B49DE88E14AC}">
      <dsp:nvSpPr>
        <dsp:cNvPr id="0" name=""/>
        <dsp:cNvSpPr/>
      </dsp:nvSpPr>
      <dsp:spPr>
        <a:xfrm>
          <a:off x="313145" y="2822942"/>
          <a:ext cx="569355" cy="5693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B2D2AB-807C-4C77-9C36-7E7D34D61346}">
      <dsp:nvSpPr>
        <dsp:cNvPr id="0" name=""/>
        <dsp:cNvSpPr/>
      </dsp:nvSpPr>
      <dsp:spPr>
        <a:xfrm>
          <a:off x="1195647" y="259002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Handles covariates intuitively (past &amp; known future features)</a:t>
          </a:r>
        </a:p>
      </dsp:txBody>
      <dsp:txXfrm>
        <a:off x="1195647" y="2590024"/>
        <a:ext cx="4446327" cy="1035192"/>
      </dsp:txXfrm>
    </dsp:sp>
    <dsp:sp modelId="{4E1C8E50-7D3C-4A80-925D-9C302C2001F2}">
      <dsp:nvSpPr>
        <dsp:cNvPr id="0" name=""/>
        <dsp:cNvSpPr/>
      </dsp:nvSpPr>
      <dsp:spPr>
        <a:xfrm>
          <a:off x="0" y="3884014"/>
          <a:ext cx="5641974" cy="103519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4ACE3B-ED7F-4817-858F-0A67DB7C7A4A}">
      <dsp:nvSpPr>
        <dsp:cNvPr id="0" name=""/>
        <dsp:cNvSpPr/>
      </dsp:nvSpPr>
      <dsp:spPr>
        <a:xfrm>
          <a:off x="313145" y="4116933"/>
          <a:ext cx="569355" cy="5693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FA4DA4-9B1F-41E6-999D-CC07FE6C8736}">
      <dsp:nvSpPr>
        <dsp:cNvPr id="0" name=""/>
        <dsp:cNvSpPr/>
      </dsp:nvSpPr>
      <dsp:spPr>
        <a:xfrm>
          <a:off x="1195647" y="3884014"/>
          <a:ext cx="4446327" cy="10351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558" tIns="109558" rIns="109558" bIns="10955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Strong defaults, fast experimentation</a:t>
          </a:r>
        </a:p>
      </dsp:txBody>
      <dsp:txXfrm>
        <a:off x="1195647" y="3884014"/>
        <a:ext cx="4446327" cy="10351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304EE3-B03A-C64F-B358-238B6645D2C0}">
      <dsp:nvSpPr>
        <dsp:cNvPr id="0" name=""/>
        <dsp:cNvSpPr/>
      </dsp:nvSpPr>
      <dsp:spPr>
        <a:xfrm>
          <a:off x="0" y="343352"/>
          <a:ext cx="5641974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F021E0-FA67-4B48-9E44-FC1189C3AA89}">
      <dsp:nvSpPr>
        <dsp:cNvPr id="0" name=""/>
        <dsp:cNvSpPr/>
      </dsp:nvSpPr>
      <dsp:spPr>
        <a:xfrm>
          <a:off x="282098" y="33392"/>
          <a:ext cx="3949382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100" kern="1200"/>
            <a:t>Prediction length: 24 hours</a:t>
          </a:r>
          <a:endParaRPr lang="en-US" sz="2100" kern="1200"/>
        </a:p>
      </dsp:txBody>
      <dsp:txXfrm>
        <a:off x="312360" y="63654"/>
        <a:ext cx="3888858" cy="559396"/>
      </dsp:txXfrm>
    </dsp:sp>
    <dsp:sp modelId="{2213DA9E-20DD-6F43-B2F0-4FA2B8C0D5C1}">
      <dsp:nvSpPr>
        <dsp:cNvPr id="0" name=""/>
        <dsp:cNvSpPr/>
      </dsp:nvSpPr>
      <dsp:spPr>
        <a:xfrm>
          <a:off x="0" y="1295912"/>
          <a:ext cx="5641974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2B0A48-DD30-F543-8533-6B6B706DEEEC}">
      <dsp:nvSpPr>
        <dsp:cNvPr id="0" name=""/>
        <dsp:cNvSpPr/>
      </dsp:nvSpPr>
      <dsp:spPr>
        <a:xfrm>
          <a:off x="282098" y="985952"/>
          <a:ext cx="3949382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100" kern="1200"/>
            <a:t>Target: Grid imbalance </a:t>
          </a:r>
          <a:endParaRPr lang="en-US" sz="2100" kern="1200"/>
        </a:p>
      </dsp:txBody>
      <dsp:txXfrm>
        <a:off x="312360" y="1016214"/>
        <a:ext cx="3888858" cy="559396"/>
      </dsp:txXfrm>
    </dsp:sp>
    <dsp:sp modelId="{A030F77E-83AB-6342-A2A7-0B1D70F32672}">
      <dsp:nvSpPr>
        <dsp:cNvPr id="0" name=""/>
        <dsp:cNvSpPr/>
      </dsp:nvSpPr>
      <dsp:spPr>
        <a:xfrm>
          <a:off x="0" y="2248472"/>
          <a:ext cx="5641974" cy="16868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7880" tIns="437388" rIns="437880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H" sz="2100" kern="1200"/>
            <a:t>Past covariates: Temperature and Sunlight forecast error</a:t>
          </a:r>
          <a:endParaRPr lang="en-US" sz="2100" kern="120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H" sz="2100" kern="1200"/>
            <a:t>Known covariates: Season, cyclical encodings (weekday, hour, month)</a:t>
          </a:r>
          <a:endParaRPr lang="en-US" sz="2100" kern="1200"/>
        </a:p>
      </dsp:txBody>
      <dsp:txXfrm>
        <a:off x="0" y="2248472"/>
        <a:ext cx="5641974" cy="1686825"/>
      </dsp:txXfrm>
    </dsp:sp>
    <dsp:sp modelId="{AFB7C00E-C3FA-4C4D-B5AD-624ABD5B249F}">
      <dsp:nvSpPr>
        <dsp:cNvPr id="0" name=""/>
        <dsp:cNvSpPr/>
      </dsp:nvSpPr>
      <dsp:spPr>
        <a:xfrm>
          <a:off x="282098" y="1938512"/>
          <a:ext cx="3949382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100" kern="1200"/>
            <a:t>Covariates:</a:t>
          </a:r>
          <a:endParaRPr lang="en-US" sz="2100" kern="1200"/>
        </a:p>
      </dsp:txBody>
      <dsp:txXfrm>
        <a:off x="312360" y="1968774"/>
        <a:ext cx="3888858" cy="559396"/>
      </dsp:txXfrm>
    </dsp:sp>
    <dsp:sp modelId="{CD83BB15-72FA-BD48-B86F-65B8F9B9FF86}">
      <dsp:nvSpPr>
        <dsp:cNvPr id="0" name=""/>
        <dsp:cNvSpPr/>
      </dsp:nvSpPr>
      <dsp:spPr>
        <a:xfrm>
          <a:off x="0" y="4358657"/>
          <a:ext cx="5641974" cy="5292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F2581-6D5E-9643-BC86-D9CFE5F31337}">
      <dsp:nvSpPr>
        <dsp:cNvPr id="0" name=""/>
        <dsp:cNvSpPr/>
      </dsp:nvSpPr>
      <dsp:spPr>
        <a:xfrm>
          <a:off x="282098" y="4048697"/>
          <a:ext cx="3949382" cy="61992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277" tIns="0" rIns="14927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100" kern="1200" dirty="0" err="1"/>
            <a:t>Metric</a:t>
          </a:r>
          <a:r>
            <a:rPr lang="fr-CH" sz="2100" kern="1200" dirty="0"/>
            <a:t>: MASE (</a:t>
          </a:r>
          <a:r>
            <a:rPr lang="fr-CH" sz="2100" kern="1200" dirty="0" err="1"/>
            <a:t>Mean</a:t>
          </a:r>
          <a:r>
            <a:rPr lang="fr-CH" sz="2100" kern="1200" dirty="0"/>
            <a:t> </a:t>
          </a:r>
          <a:r>
            <a:rPr lang="fr-CH" sz="2100" kern="1200" dirty="0" err="1"/>
            <a:t>absolute</a:t>
          </a:r>
          <a:r>
            <a:rPr lang="fr-CH" sz="2100" kern="1200" dirty="0"/>
            <a:t> </a:t>
          </a:r>
          <a:r>
            <a:rPr lang="fr-CH" sz="2100" kern="1200" dirty="0" err="1"/>
            <a:t>scaled</a:t>
          </a:r>
          <a:r>
            <a:rPr lang="fr-CH" sz="2100" kern="1200" dirty="0"/>
            <a:t> </a:t>
          </a:r>
          <a:r>
            <a:rPr lang="fr-CH" sz="2100" kern="1200" dirty="0" err="1"/>
            <a:t>error</a:t>
          </a:r>
          <a:r>
            <a:rPr lang="fr-CH" sz="2100" kern="1200" dirty="0"/>
            <a:t>)</a:t>
          </a:r>
          <a:endParaRPr lang="en-US" sz="2100" kern="1200" dirty="0"/>
        </a:p>
      </dsp:txBody>
      <dsp:txXfrm>
        <a:off x="312360" y="4078959"/>
        <a:ext cx="3888858" cy="5593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99F5E7-085E-8A48-8C70-028AAA020FC5}">
      <dsp:nvSpPr>
        <dsp:cNvPr id="0" name=""/>
        <dsp:cNvSpPr/>
      </dsp:nvSpPr>
      <dsp:spPr>
        <a:xfrm>
          <a:off x="0" y="294814"/>
          <a:ext cx="5641974" cy="81563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200" kern="1200"/>
            <a:t>Deep models outperform classical</a:t>
          </a:r>
          <a:endParaRPr lang="en-US" sz="2200" kern="1200"/>
        </a:p>
      </dsp:txBody>
      <dsp:txXfrm>
        <a:off x="39816" y="334630"/>
        <a:ext cx="5562342" cy="736004"/>
      </dsp:txXfrm>
    </dsp:sp>
    <dsp:sp modelId="{8EEBAB26-A42A-1047-B272-22CFB1347A67}">
      <dsp:nvSpPr>
        <dsp:cNvPr id="0" name=""/>
        <dsp:cNvSpPr/>
      </dsp:nvSpPr>
      <dsp:spPr>
        <a:xfrm>
          <a:off x="0" y="1173810"/>
          <a:ext cx="5641974" cy="815636"/>
        </a:xfrm>
        <a:prstGeom prst="roundRect">
          <a:avLst/>
        </a:prstGeom>
        <a:solidFill>
          <a:schemeClr val="accent2">
            <a:hueOff val="-330843"/>
            <a:satOff val="373"/>
            <a:lumOff val="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Adding </a:t>
          </a:r>
          <a:r>
            <a:rPr lang="en-GB" sz="2200" b="1" kern="1200" dirty="0"/>
            <a:t>time-based covariates</a:t>
          </a:r>
          <a:r>
            <a:rPr lang="en-GB" sz="2200" kern="1200" dirty="0"/>
            <a:t> significantly improves performance (94 → 82)</a:t>
          </a:r>
          <a:endParaRPr lang="en-US" sz="2200" kern="1200" dirty="0"/>
        </a:p>
      </dsp:txBody>
      <dsp:txXfrm>
        <a:off x="39816" y="1213626"/>
        <a:ext cx="5562342" cy="736004"/>
      </dsp:txXfrm>
    </dsp:sp>
    <dsp:sp modelId="{1B261D3C-1668-2D4C-A6E4-5472A4FE1A5C}">
      <dsp:nvSpPr>
        <dsp:cNvPr id="0" name=""/>
        <dsp:cNvSpPr/>
      </dsp:nvSpPr>
      <dsp:spPr>
        <a:xfrm>
          <a:off x="0" y="2052806"/>
          <a:ext cx="5641974" cy="815636"/>
        </a:xfrm>
        <a:prstGeom prst="roundRect">
          <a:avLst/>
        </a:prstGeom>
        <a:solidFill>
          <a:schemeClr val="accent2">
            <a:hueOff val="-661686"/>
            <a:satOff val="746"/>
            <a:lumOff val="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Adding </a:t>
          </a:r>
          <a:r>
            <a:rPr lang="en-GB" sz="2200" b="1" kern="1200" dirty="0"/>
            <a:t>weather covariates</a:t>
          </a:r>
          <a:r>
            <a:rPr lang="en-GB" sz="2200" kern="1200" dirty="0"/>
            <a:t> does </a:t>
          </a:r>
          <a:r>
            <a:rPr lang="en-GB" sz="2200" i="1" kern="1200" dirty="0"/>
            <a:t>not</a:t>
          </a:r>
          <a:r>
            <a:rPr lang="en-GB" sz="2200" kern="1200" dirty="0"/>
            <a:t> improve performance (82.33 vs 82.77)</a:t>
          </a:r>
          <a:endParaRPr lang="en-US" sz="2200" kern="1200" dirty="0"/>
        </a:p>
      </dsp:txBody>
      <dsp:txXfrm>
        <a:off x="39816" y="2092622"/>
        <a:ext cx="5562342" cy="736004"/>
      </dsp:txXfrm>
    </dsp:sp>
    <dsp:sp modelId="{C589A2E9-026F-4E43-9FEC-846E1CB69318}">
      <dsp:nvSpPr>
        <dsp:cNvPr id="0" name=""/>
        <dsp:cNvSpPr/>
      </dsp:nvSpPr>
      <dsp:spPr>
        <a:xfrm>
          <a:off x="0" y="2931803"/>
          <a:ext cx="5641974" cy="815636"/>
        </a:xfrm>
        <a:prstGeom prst="roundRect">
          <a:avLst/>
        </a:prstGeom>
        <a:solidFill>
          <a:schemeClr val="accent2">
            <a:hueOff val="-992530"/>
            <a:satOff val="1119"/>
            <a:lumOff val="26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2200" kern="1200" dirty="0"/>
            <a:t>MASE 0.39 = 61% </a:t>
          </a:r>
          <a:r>
            <a:rPr lang="fr-CH" sz="2200" kern="1200" dirty="0" err="1"/>
            <a:t>improvement</a:t>
          </a:r>
          <a:r>
            <a:rPr lang="fr-CH" sz="2200" kern="1200" dirty="0"/>
            <a:t> vs </a:t>
          </a:r>
          <a:r>
            <a:rPr lang="fr-CH" sz="2200" kern="1200" dirty="0" err="1"/>
            <a:t>naive</a:t>
          </a:r>
          <a:r>
            <a:rPr lang="fr-CH" sz="2200" kern="1200" dirty="0"/>
            <a:t> </a:t>
          </a:r>
          <a:r>
            <a:rPr lang="fr-CH" sz="2200" kern="1200" dirty="0" err="1"/>
            <a:t>baseline</a:t>
          </a:r>
          <a:r>
            <a:rPr lang="fr-CH" sz="2200" kern="1200" dirty="0"/>
            <a:t> (</a:t>
          </a:r>
          <a:r>
            <a:rPr lang="fr-CH" sz="2200" kern="1200" dirty="0" err="1"/>
            <a:t>AutoGluon</a:t>
          </a:r>
          <a:r>
            <a:rPr lang="fr-CH" sz="2200" kern="1200" dirty="0"/>
            <a:t>)</a:t>
          </a:r>
          <a:endParaRPr lang="en-US" sz="2200" kern="1200" dirty="0"/>
        </a:p>
      </dsp:txBody>
      <dsp:txXfrm>
        <a:off x="39816" y="2971619"/>
        <a:ext cx="5562342" cy="736004"/>
      </dsp:txXfrm>
    </dsp:sp>
    <dsp:sp modelId="{EA3DD25E-3E4A-D049-AE70-966BB80EF053}">
      <dsp:nvSpPr>
        <dsp:cNvPr id="0" name=""/>
        <dsp:cNvSpPr/>
      </dsp:nvSpPr>
      <dsp:spPr>
        <a:xfrm>
          <a:off x="0" y="3810799"/>
          <a:ext cx="5641974" cy="815636"/>
        </a:xfrm>
        <a:prstGeom prst="roundRect">
          <a:avLst/>
        </a:prstGeom>
        <a:solidFill>
          <a:schemeClr val="accent2">
            <a:hueOff val="-1323373"/>
            <a:satOff val="1492"/>
            <a:lumOff val="353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None of the </a:t>
          </a:r>
          <a:r>
            <a:rPr lang="en-GB" sz="2200" kern="1200" dirty="0" err="1"/>
            <a:t>AutoGluon</a:t>
          </a:r>
          <a:r>
            <a:rPr lang="en-GB" sz="2200" kern="1200" dirty="0"/>
            <a:t> models beats the seasonal naive baseline (lag24) with MAE 64.4</a:t>
          </a:r>
        </a:p>
      </dsp:txBody>
      <dsp:txXfrm>
        <a:off x="39816" y="3850615"/>
        <a:ext cx="5562342" cy="7360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0C4C0-E1AA-4EB8-AFC7-59725CECBDF3}" type="datetimeFigureOut">
              <a:rPr lang="de-CH" smtClean="0"/>
              <a:t>04.12.25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102C97-2EAF-4461-B32D-31F3BF20259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8191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Gui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02C97-2EAF-4461-B32D-31F3BF20259B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34360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We predicted the next </a:t>
            </a:r>
            <a:r>
              <a:rPr lang="en-US" sz="2000" b="1" dirty="0"/>
              <a:t>24 hours</a:t>
            </a:r>
            <a:r>
              <a:rPr lang="en-US" sz="2000" dirty="0"/>
              <a:t> of grid imbalance.</a:t>
            </a:r>
          </a:p>
          <a:p>
            <a:br>
              <a:rPr lang="en-US" sz="2000" dirty="0"/>
            </a:br>
            <a:r>
              <a:rPr lang="en-US" sz="2000" dirty="0"/>
              <a:t>We included two types of covariates:</a:t>
            </a:r>
          </a:p>
          <a:p>
            <a:r>
              <a:rPr lang="en-US" sz="2000" b="1" dirty="0"/>
              <a:t>Past covariates</a:t>
            </a:r>
            <a:r>
              <a:rPr lang="en-US" sz="2000" dirty="0"/>
              <a:t>: average temperature forecast error and sunlight forecast error across all weather stations </a:t>
            </a:r>
          </a:p>
          <a:p>
            <a:r>
              <a:rPr lang="en-US" sz="2000" b="1" dirty="0"/>
              <a:t>Known covariates</a:t>
            </a:r>
            <a:r>
              <a:rPr lang="en-US" sz="2000" dirty="0"/>
              <a:t>: seasonal indicator and several cyclical encodings for weekday, hour, and month.</a:t>
            </a:r>
          </a:p>
          <a:p>
            <a:endParaRPr lang="en-US" sz="2000" dirty="0"/>
          </a:p>
          <a:p>
            <a:r>
              <a:rPr lang="en-US" sz="2000" dirty="0"/>
              <a:t>Everything was trained using </a:t>
            </a:r>
            <a:r>
              <a:rPr lang="en-US" sz="2000" b="1" dirty="0"/>
              <a:t>MASE</a:t>
            </a:r>
            <a:r>
              <a:rPr lang="en-US" sz="2000" dirty="0"/>
              <a:t>, which is robust and easy to compare with the naive baseline.</a:t>
            </a:r>
          </a:p>
          <a:p>
            <a:endParaRPr lang="fr-CH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7D78B-DF20-498F-9537-DFCC9A63CC56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50533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model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uses no covariates at all — it relies only on the imbalance history. 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AutoGluon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selects a weighted ensemble combining TFT and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ChronosZeroShot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it achieves an MAE of about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94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 model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adds only time-based covariates — season, weekday, hour, and month. 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helps the model better capture daily and weekly seasonality. 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AutoGluon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chooses 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Fusion Transformer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significantly improves performance to an MAE of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82.3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 best Machine learning model result.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 model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includes time features plus weather forecast errors for temperature and sunlight. 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brings only a slight improvement in structure, but the best model, 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PatchTST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ends up with a similar MAE of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82.7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meaning the weather covariates didn’t add much predictive power here.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the time-only model performs best among our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AutoGluon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configurations.</a:t>
            </a:r>
          </a:p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7D78B-DF20-498F-9537-DFCC9A63CC56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86196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Data of the last 24hours + 24 hours forecasts and actual values observed</a:t>
            </a:r>
          </a:p>
          <a:p>
            <a:endParaRPr lang="en-CH" dirty="0"/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 line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truth.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green line (lag-24 naïve)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very strong because imbalance has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strong daily pattern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plot shows that the daily seasonal baseline tracks the real imbalance surprisingly well.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AutoGluon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models produce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stable, smoothed forecasts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 get the trend right but miss sharp spikes, explaining their slightly worse MAE.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GB" dirty="0"/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Still, our ML models clearly beat the naïve and zero baselines,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over the very strong seasonal baseline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CH" dirty="0"/>
          </a:p>
          <a:p>
            <a:endParaRPr lang="en-CH" dirty="0"/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02C97-2EAF-4461-B32D-31F3BF20259B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63313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slide summarizes what we learned from the three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AutoGluon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models.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First, the deep-learning models clearly outperform the simpler classical models.</a:t>
            </a:r>
          </a:p>
          <a:p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adding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time-based covariates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makes a big difference — it reduces the MAE from about 94 down to 82.</a:t>
            </a:r>
          </a:p>
          <a:p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Third, adding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weather forecast errors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does </a:t>
            </a:r>
            <a:r>
              <a:rPr lang="en-GB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improve performance in our case; the gain is essentially zero.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Overall, our best model reaches a MASE of 0.39, which corresponds to about a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61% improvement over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AutoGluon’s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naïve baseline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importantly, 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 of the ML models beat the daily seasonal baseline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remains the strongest benchmark with an MAE of 64.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7D78B-DF20-498F-9537-DFCC9A63CC56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47148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improve the model, the first step is to add more informative covariates. 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Weather alone wasn’t enough, so including 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market signals, 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grid flows, 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calendar effects could significantly help.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Second, we should try stronger baselines like ARIMAX and additional seasonal lags, 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 our lag-24 baseline is still the best performer.</a:t>
            </a:r>
          </a:p>
          <a:p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finally, testing other metrics would give a broader view of model performance, 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especially on extreme imbalance events.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7D78B-DF20-498F-9537-DFCC9A63CC56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75464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Thank you for your attention</a:t>
            </a:r>
          </a:p>
          <a:p>
            <a:endParaRPr lang="en-CH" dirty="0"/>
          </a:p>
          <a:p>
            <a:r>
              <a:rPr lang="en-CH" dirty="0"/>
              <a:t>We would be happy to answer any question or hear about your suggestions</a:t>
            </a: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02C97-2EAF-4461-B32D-31F3BF20259B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8552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Gui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02C97-2EAF-4461-B32D-31F3BF20259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21225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Gui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02C97-2EAF-4461-B32D-31F3BF20259B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1034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/>
              <a:t>Gui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02C97-2EAF-4461-B32D-31F3BF20259B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9524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02C97-2EAF-4461-B32D-31F3BF20259B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49847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/>
              <a:t>Vlad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102C97-2EAF-4461-B32D-31F3BF20259B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1406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Zero</a:t>
            </a:r>
            <a:r>
              <a:rPr lang="fr-CH" dirty="0"/>
              <a:t> </a:t>
            </a:r>
            <a:r>
              <a:rPr lang="fr-CH" dirty="0" err="1"/>
              <a:t>baseline</a:t>
            </a:r>
            <a:endParaRPr lang="fr-CH" dirty="0"/>
          </a:p>
          <a:p>
            <a:endParaRPr lang="fr-CH" dirty="0"/>
          </a:p>
          <a:p>
            <a:r>
              <a:rPr lang="fr-CH" dirty="0" err="1"/>
              <a:t>Naive</a:t>
            </a:r>
            <a:r>
              <a:rPr lang="fr-CH" dirty="0"/>
              <a:t> </a:t>
            </a:r>
            <a:r>
              <a:rPr lang="fr-CH" dirty="0" err="1"/>
              <a:t>baseline</a:t>
            </a:r>
            <a:r>
              <a:rPr lang="fr-CH" dirty="0"/>
              <a:t> (last </a:t>
            </a:r>
            <a:r>
              <a:rPr lang="fr-CH" dirty="0" err="1"/>
              <a:t>hour</a:t>
            </a:r>
            <a:r>
              <a:rPr lang="fr-CH" dirty="0"/>
              <a:t> </a:t>
            </a:r>
            <a:r>
              <a:rPr lang="fr-CH" dirty="0" err="1"/>
              <a:t>observed</a:t>
            </a:r>
            <a:r>
              <a:rPr lang="fr-CH" dirty="0"/>
              <a:t>)</a:t>
            </a:r>
          </a:p>
          <a:p>
            <a:endParaRPr lang="fr-CH" dirty="0"/>
          </a:p>
          <a:p>
            <a:r>
              <a:rPr lang="fr-CH" dirty="0" err="1"/>
              <a:t>Seasonal</a:t>
            </a:r>
            <a:r>
              <a:rPr lang="fr-CH" dirty="0"/>
              <a:t> </a:t>
            </a:r>
            <a:r>
              <a:rPr lang="fr-CH" dirty="0" err="1"/>
              <a:t>naive</a:t>
            </a:r>
            <a:r>
              <a:rPr lang="fr-CH" dirty="0"/>
              <a:t> </a:t>
            </a:r>
            <a:r>
              <a:rPr lang="fr-CH" dirty="0" err="1"/>
              <a:t>baseline</a:t>
            </a:r>
            <a:r>
              <a:rPr lang="fr-CH" dirty="0"/>
              <a:t> (lag24)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7D78B-DF20-498F-9537-DFCC9A63CC56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04097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Motivation for </a:t>
            </a:r>
            <a:r>
              <a:rPr lang="en-US" b="1" dirty="0" err="1"/>
              <a:t>AutoGluon</a:t>
            </a:r>
            <a:endParaRPr lang="en-US" b="1" dirty="0"/>
          </a:p>
          <a:p>
            <a:r>
              <a:rPr lang="en-US" dirty="0"/>
              <a:t>After establishing the dataset context and our baselines, our goal was to evaluate more advanced models without manually coding each architecture.</a:t>
            </a:r>
            <a:br>
              <a:rPr lang="en-US" dirty="0"/>
            </a:br>
            <a:r>
              <a:rPr lang="en-US" dirty="0"/>
              <a:t>We chose </a:t>
            </a:r>
            <a:r>
              <a:rPr lang="en-US" b="1" dirty="0" err="1"/>
              <a:t>AutoGluon</a:t>
            </a:r>
            <a:r>
              <a:rPr lang="en-US" b="1" dirty="0"/>
              <a:t> </a:t>
            </a:r>
            <a:r>
              <a:rPr lang="en-US" b="1" dirty="0" err="1"/>
              <a:t>TimeSeries</a:t>
            </a:r>
            <a:r>
              <a:rPr lang="en-US" dirty="0"/>
              <a:t> because it allows us to compare classical methods, deep learning models, and even pretrained foundation models under the same pipeline and the same evaluation metric.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7D78B-DF20-498F-9537-DFCC9A63CC56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37379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AutoGluon</a:t>
            </a:r>
            <a:r>
              <a:rPr lang="en-US" dirty="0"/>
              <a:t> trained a wide spectrum of models:</a:t>
            </a:r>
          </a:p>
          <a:p>
            <a:r>
              <a:rPr lang="en-US" dirty="0"/>
              <a:t>Classical statistical models such as </a:t>
            </a:r>
            <a:r>
              <a:rPr lang="en-US" dirty="0" err="1"/>
              <a:t>SeasonalNaive</a:t>
            </a:r>
            <a:r>
              <a:rPr lang="en-US" dirty="0"/>
              <a:t>, </a:t>
            </a:r>
            <a:r>
              <a:rPr lang="en-US" dirty="0" err="1"/>
              <a:t>AutoETS</a:t>
            </a:r>
            <a:r>
              <a:rPr lang="en-US" dirty="0"/>
              <a:t>, and Theta</a:t>
            </a:r>
          </a:p>
          <a:p>
            <a:r>
              <a:rPr lang="en-US" dirty="0"/>
              <a:t>Tabular-learning models</a:t>
            </a:r>
          </a:p>
          <a:p>
            <a:r>
              <a:rPr lang="en-US" dirty="0"/>
              <a:t>Deep learning models like </a:t>
            </a:r>
            <a:r>
              <a:rPr lang="en-US" dirty="0" err="1"/>
              <a:t>DeepAR</a:t>
            </a:r>
            <a:r>
              <a:rPr lang="en-US" dirty="0"/>
              <a:t>, TFT, </a:t>
            </a:r>
            <a:r>
              <a:rPr lang="en-US" dirty="0" err="1"/>
              <a:t>PatchTST</a:t>
            </a:r>
            <a:r>
              <a:rPr lang="en-US" dirty="0"/>
              <a:t>, </a:t>
            </a:r>
            <a:r>
              <a:rPr lang="en-US" dirty="0" err="1"/>
              <a:t>TiDE</a:t>
            </a:r>
            <a:endParaRPr lang="en-US" dirty="0"/>
          </a:p>
          <a:p>
            <a:r>
              <a:rPr lang="en-US" dirty="0"/>
              <a:t>And even </a:t>
            </a:r>
            <a:r>
              <a:rPr lang="en-US" b="1" dirty="0"/>
              <a:t>Chronos Zero-Shot</a:t>
            </a:r>
            <a:r>
              <a:rPr lang="en-US" dirty="0"/>
              <a:t>, a pretrained foundation model from Amazon</a:t>
            </a:r>
          </a:p>
          <a:p>
            <a:r>
              <a:rPr lang="en-US" dirty="0"/>
              <a:t>This gave us a full landscape of simple, intermediate, and state-of-the-art methods</a:t>
            </a:r>
          </a:p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47D78B-DF20-498F-9537-DFCC9A63CC56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5343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86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08146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72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59461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H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205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9643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7794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52161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26871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48706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09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AE67E16-C3CA-8642-8389-99C5C4F23E13}" type="datetimeFigureOut">
              <a:rPr lang="fr-CH" smtClean="0"/>
              <a:t>04.12.25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EE51B35-87FC-B94E-8A07-4F6F119FB4C3}" type="slidenum">
              <a:rPr lang="fr-CH" smtClean="0"/>
              <a:t>‹#›</a:t>
            </a:fld>
            <a:endParaRPr lang="fr-CH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4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xplainer: What is the electric grid?">
            <a:extLst>
              <a:ext uri="{FF2B5EF4-FFF2-40B4-BE49-F238E27FC236}">
                <a16:creationId xmlns:a16="http://schemas.microsoft.com/office/drawing/2014/main" id="{BECD212C-1274-67AE-9791-85D253079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90" b="1"/>
          <a:stretch>
            <a:fillRect/>
          </a:stretch>
        </p:blipFill>
        <p:spPr bwMode="auto">
          <a:xfrm>
            <a:off x="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243091AD-9960-E5A3-70F0-02865BEAC0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3240200"/>
            <a:ext cx="10058400" cy="1077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pPr algn="ctr"/>
            <a:r>
              <a:rPr lang="fr-CH" sz="8800" dirty="0">
                <a:solidFill>
                  <a:srgbClr val="FFFFFF"/>
                </a:solidFill>
              </a:rPr>
              <a:t>Module 3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92D5554-A68F-0E2B-91FA-D2BC6A35E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927600"/>
            <a:ext cx="10058400" cy="4271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de-CH" dirty="0">
                <a:solidFill>
                  <a:srgbClr val="FFFFFF"/>
                </a:solidFill>
              </a:rPr>
              <a:t>Mélisande </a:t>
            </a:r>
            <a:r>
              <a:rPr lang="fr-CH" dirty="0">
                <a:solidFill>
                  <a:srgbClr val="FFFFFF"/>
                </a:solidFill>
              </a:rPr>
              <a:t>, Vladimir, Guillaume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BFE3CA4-74FC-C546-6D0E-A34196306477}"/>
              </a:ext>
            </a:extLst>
          </p:cNvPr>
          <p:cNvSpPr txBox="1">
            <a:spLocks/>
          </p:cNvSpPr>
          <p:nvPr/>
        </p:nvSpPr>
        <p:spPr>
          <a:xfrm>
            <a:off x="1100051" y="4500450"/>
            <a:ext cx="10058400" cy="4271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dirty="0">
                <a:solidFill>
                  <a:srgbClr val="FFFFFF"/>
                </a:solidFill>
              </a:rPr>
              <a:t>Bern, </a:t>
            </a:r>
            <a:r>
              <a:rPr lang="de-CH" dirty="0" err="1">
                <a:solidFill>
                  <a:srgbClr val="FFFFFF"/>
                </a:solidFill>
              </a:rPr>
              <a:t>December</a:t>
            </a:r>
            <a:r>
              <a:rPr lang="de-CH" dirty="0">
                <a:solidFill>
                  <a:srgbClr val="FFFFFF"/>
                </a:solidFill>
              </a:rPr>
              <a:t> 2025</a:t>
            </a:r>
            <a:endParaRPr lang="fr-CH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26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7B0315-4D0B-A1C7-9826-A82E38B12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Baselines</a:t>
            </a:r>
            <a:r>
              <a:rPr lang="fr-CH" dirty="0"/>
              <a:t> </a:t>
            </a:r>
            <a:r>
              <a:rPr lang="fr-CH" dirty="0" err="1"/>
              <a:t>choice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56338C-D77C-2A42-1666-06A0782E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6A222-73E7-4EA4-A8F0-41173E26D925}" type="slidenum">
              <a:rPr lang="fr-CH" smtClean="0"/>
              <a:t>10</a:t>
            </a:fld>
            <a:endParaRPr lang="fr-CH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6A555F29-428C-8F90-D36E-CE15CCC990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1811379"/>
            <a:ext cx="9720072" cy="44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8159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7519E6B-9683-FA7C-2DAD-02AD0BBD8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fr-CH" dirty="0" err="1">
                <a:solidFill>
                  <a:srgbClr val="FFFFFF"/>
                </a:solidFill>
              </a:rPr>
              <a:t>Why</a:t>
            </a:r>
            <a:r>
              <a:rPr lang="fr-CH" dirty="0">
                <a:solidFill>
                  <a:srgbClr val="FFFFFF"/>
                </a:solidFill>
              </a:rPr>
              <a:t> </a:t>
            </a:r>
            <a:r>
              <a:rPr lang="fr-CH" dirty="0" err="1">
                <a:solidFill>
                  <a:srgbClr val="FFFFFF"/>
                </a:solidFill>
              </a:rPr>
              <a:t>AutoGluon</a:t>
            </a:r>
            <a:r>
              <a:rPr lang="fr-CH" dirty="0">
                <a:solidFill>
                  <a:srgbClr val="FFFFFF"/>
                </a:solidFill>
              </a:rPr>
              <a:t> 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11E996-1E18-4D2E-9282-429DED61D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F6A222-73E7-4EA4-A8F0-41173E26D925}" type="slidenum">
              <a:rPr lang="fr-CH" smtClean="0"/>
              <a:pPr>
                <a:spcAft>
                  <a:spcPts val="600"/>
                </a:spcAft>
              </a:pPr>
              <a:t>11</a:t>
            </a:fld>
            <a:endParaRPr lang="fr-CH"/>
          </a:p>
        </p:txBody>
      </p:sp>
      <p:graphicFrame>
        <p:nvGraphicFramePr>
          <p:cNvPr id="8" name="Espace réservé du contenu 5">
            <a:extLst>
              <a:ext uri="{FF2B5EF4-FFF2-40B4-BE49-F238E27FC236}">
                <a16:creationId xmlns:a16="http://schemas.microsoft.com/office/drawing/2014/main" id="{8BBF2C40-3584-5604-8443-20C8EF92766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4061350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autogluon · GitHub">
            <a:extLst>
              <a:ext uri="{FF2B5EF4-FFF2-40B4-BE49-F238E27FC236}">
                <a16:creationId xmlns:a16="http://schemas.microsoft.com/office/drawing/2014/main" id="{1449447B-AD1A-3687-7128-341E14CE7E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4262004"/>
            <a:ext cx="1866900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098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75711A-132A-EE8F-7255-E8C338586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fr-CH" dirty="0" err="1"/>
              <a:t>Models</a:t>
            </a:r>
            <a:r>
              <a:rPr lang="fr-CH" dirty="0"/>
              <a:t> </a:t>
            </a:r>
            <a:r>
              <a:rPr lang="fr-CH" dirty="0" err="1"/>
              <a:t>Trained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</a:t>
            </a:r>
            <a:r>
              <a:rPr lang="fr-CH" dirty="0" err="1"/>
              <a:t>AutoGluon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4FC09A-E406-5E58-78B4-6D7B46017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F6A222-73E7-4EA4-A8F0-41173E26D925}" type="slidenum">
              <a:rPr lang="fr-CH" smtClean="0"/>
              <a:pPr>
                <a:spcAft>
                  <a:spcPts val="600"/>
                </a:spcAft>
              </a:pPr>
              <a:t>12</a:t>
            </a:fld>
            <a:endParaRPr lang="fr-CH"/>
          </a:p>
        </p:txBody>
      </p:sp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7CB2ACDB-57B9-7367-3DFC-74F0711FE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1819808"/>
              </p:ext>
            </p:extLst>
          </p:nvPr>
        </p:nvGraphicFramePr>
        <p:xfrm>
          <a:off x="1023938" y="2512375"/>
          <a:ext cx="9720263" cy="3569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5906">
                  <a:extLst>
                    <a:ext uri="{9D8B030D-6E8A-4147-A177-3AD203B41FA5}">
                      <a16:colId xmlns:a16="http://schemas.microsoft.com/office/drawing/2014/main" val="1038105498"/>
                    </a:ext>
                  </a:extLst>
                </a:gridCol>
                <a:gridCol w="2758678">
                  <a:extLst>
                    <a:ext uri="{9D8B030D-6E8A-4147-A177-3AD203B41FA5}">
                      <a16:colId xmlns:a16="http://schemas.microsoft.com/office/drawing/2014/main" val="815286885"/>
                    </a:ext>
                  </a:extLst>
                </a:gridCol>
                <a:gridCol w="2276159">
                  <a:extLst>
                    <a:ext uri="{9D8B030D-6E8A-4147-A177-3AD203B41FA5}">
                      <a16:colId xmlns:a16="http://schemas.microsoft.com/office/drawing/2014/main" val="2407818882"/>
                    </a:ext>
                  </a:extLst>
                </a:gridCol>
                <a:gridCol w="2259520">
                  <a:extLst>
                    <a:ext uri="{9D8B030D-6E8A-4147-A177-3AD203B41FA5}">
                      <a16:colId xmlns:a16="http://schemas.microsoft.com/office/drawing/2014/main" val="4197489212"/>
                    </a:ext>
                  </a:extLst>
                </a:gridCol>
              </a:tblGrid>
              <a:tr h="886504">
                <a:tc>
                  <a:txBody>
                    <a:bodyPr/>
                    <a:lstStyle/>
                    <a:p>
                      <a:r>
                        <a:rPr lang="fr-CH" sz="2400"/>
                        <a:t>Classical</a:t>
                      </a:r>
                    </a:p>
                  </a:txBody>
                  <a:tcPr marL="119798" marR="119798" marT="59899" marB="59899"/>
                </a:tc>
                <a:tc>
                  <a:txBody>
                    <a:bodyPr/>
                    <a:lstStyle/>
                    <a:p>
                      <a:r>
                        <a:rPr lang="fr-CH" sz="2400"/>
                        <a:t>Tabular</a:t>
                      </a:r>
                    </a:p>
                  </a:txBody>
                  <a:tcPr marL="119798" marR="119798" marT="59899" marB="59899"/>
                </a:tc>
                <a:tc>
                  <a:txBody>
                    <a:bodyPr/>
                    <a:lstStyle/>
                    <a:p>
                      <a:r>
                        <a:rPr lang="fr-CH" sz="2400"/>
                        <a:t>Deep learning</a:t>
                      </a:r>
                    </a:p>
                  </a:txBody>
                  <a:tcPr marL="119798" marR="119798" marT="59899" marB="59899"/>
                </a:tc>
                <a:tc>
                  <a:txBody>
                    <a:bodyPr/>
                    <a:lstStyle/>
                    <a:p>
                      <a:r>
                        <a:rPr lang="fr-CH" sz="2400"/>
                        <a:t>Foundation models</a:t>
                      </a:r>
                    </a:p>
                  </a:txBody>
                  <a:tcPr marL="119798" marR="119798" marT="59899" marB="59899"/>
                </a:tc>
                <a:extLst>
                  <a:ext uri="{0D108BD9-81ED-4DB2-BD59-A6C34878D82A}">
                    <a16:rowId xmlns:a16="http://schemas.microsoft.com/office/drawing/2014/main" val="1730249206"/>
                  </a:ext>
                </a:extLst>
              </a:tr>
              <a:tr h="2683472">
                <a:tc>
                  <a:txBody>
                    <a:bodyPr/>
                    <a:lstStyle/>
                    <a:p>
                      <a:r>
                        <a:rPr lang="fr-CH" sz="2400"/>
                        <a:t>SeasonalNaive</a:t>
                      </a:r>
                    </a:p>
                    <a:p>
                      <a:r>
                        <a:rPr lang="fr-CH" sz="2400"/>
                        <a:t>AutoETS</a:t>
                      </a:r>
                    </a:p>
                    <a:p>
                      <a:r>
                        <a:rPr lang="fr-CH" sz="2400"/>
                        <a:t>NPTS</a:t>
                      </a:r>
                    </a:p>
                    <a:p>
                      <a:r>
                        <a:rPr lang="fr-CH" sz="2400"/>
                        <a:t>DynamicTheta</a:t>
                      </a:r>
                    </a:p>
                  </a:txBody>
                  <a:tcPr marL="119798" marR="119798" marT="59899" marB="59899"/>
                </a:tc>
                <a:tc>
                  <a:txBody>
                    <a:bodyPr/>
                    <a:lstStyle/>
                    <a:p>
                      <a:r>
                        <a:rPr lang="fr-CH" sz="2400"/>
                        <a:t>RecursiveTabular</a:t>
                      </a:r>
                    </a:p>
                    <a:p>
                      <a:r>
                        <a:rPr lang="fr-CH" sz="2400"/>
                        <a:t>DirectTabular</a:t>
                      </a:r>
                    </a:p>
                    <a:p>
                      <a:endParaRPr lang="fr-CH" sz="2400"/>
                    </a:p>
                  </a:txBody>
                  <a:tcPr marL="119798" marR="119798" marT="59899" marB="59899"/>
                </a:tc>
                <a:tc>
                  <a:txBody>
                    <a:bodyPr/>
                    <a:lstStyle/>
                    <a:p>
                      <a:r>
                        <a:rPr lang="fr-CH" sz="2400"/>
                        <a:t>DeepAR</a:t>
                      </a:r>
                    </a:p>
                    <a:p>
                      <a:r>
                        <a:rPr lang="fr-CH" sz="2400"/>
                        <a:t>Temporal Fusion Transformer (TFT)</a:t>
                      </a:r>
                    </a:p>
                    <a:p>
                      <a:r>
                        <a:rPr lang="fr-CH" sz="2400"/>
                        <a:t>PatchTST</a:t>
                      </a:r>
                    </a:p>
                    <a:p>
                      <a:r>
                        <a:rPr lang="fr-CH" sz="2400"/>
                        <a:t>TiDE</a:t>
                      </a:r>
                    </a:p>
                  </a:txBody>
                  <a:tcPr marL="119798" marR="119798" marT="59899" marB="59899"/>
                </a:tc>
                <a:tc>
                  <a:txBody>
                    <a:bodyPr/>
                    <a:lstStyle/>
                    <a:p>
                      <a:r>
                        <a:rPr lang="fr-CH" sz="2400" dirty="0"/>
                        <a:t>Chronos </a:t>
                      </a:r>
                      <a:r>
                        <a:rPr lang="fr-CH" sz="2400" dirty="0" err="1"/>
                        <a:t>Zero</a:t>
                      </a:r>
                      <a:r>
                        <a:rPr lang="fr-CH" sz="2400" dirty="0"/>
                        <a:t>-Shot (</a:t>
                      </a:r>
                      <a:r>
                        <a:rPr lang="fr-CH" sz="2400" dirty="0" err="1"/>
                        <a:t>bolt_base</a:t>
                      </a:r>
                      <a:r>
                        <a:rPr lang="fr-CH" sz="2400" dirty="0"/>
                        <a:t>)</a:t>
                      </a:r>
                    </a:p>
                  </a:txBody>
                  <a:tcPr marL="119798" marR="119798" marT="59899" marB="59899"/>
                </a:tc>
                <a:extLst>
                  <a:ext uri="{0D108BD9-81ED-4DB2-BD59-A6C34878D82A}">
                    <a16:rowId xmlns:a16="http://schemas.microsoft.com/office/drawing/2014/main" val="1145107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9402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D23AAB3-BDC1-1979-D6B7-FE7F8A7051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fr-CH" dirty="0">
                <a:solidFill>
                  <a:srgbClr val="FFFFFF"/>
                </a:solidFill>
              </a:rPr>
              <a:t>Setup &amp; </a:t>
            </a:r>
            <a:r>
              <a:rPr lang="fr-CH" dirty="0" err="1">
                <a:solidFill>
                  <a:srgbClr val="FFFFFF"/>
                </a:solidFill>
              </a:rPr>
              <a:t>Features</a:t>
            </a:r>
            <a:r>
              <a:rPr lang="fr-CH" dirty="0">
                <a:solidFill>
                  <a:srgbClr val="FFFFFF"/>
                </a:solidFill>
              </a:rPr>
              <a:t> </a:t>
            </a:r>
            <a:r>
              <a:rPr lang="fr-CH" dirty="0" err="1">
                <a:solidFill>
                  <a:srgbClr val="FFFFFF"/>
                </a:solidFill>
              </a:rPr>
              <a:t>Used</a:t>
            </a:r>
            <a:endParaRPr lang="fr-CH" dirty="0">
              <a:solidFill>
                <a:srgbClr val="FFFFFF"/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8D3A6D-43E0-1A51-3EDB-5553E09C6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F6A222-73E7-4EA4-A8F0-41173E26D925}" type="slidenum">
              <a:rPr lang="fr-CH" smtClean="0"/>
              <a:pPr>
                <a:spcAft>
                  <a:spcPts val="600"/>
                </a:spcAft>
              </a:pPr>
              <a:t>13</a:t>
            </a:fld>
            <a:endParaRPr lang="fr-CH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8E49CC8B-C9FE-EB24-1582-0C73E0AE7E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376343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9503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C3A9B1-4A95-8D69-9011-C7AB1C47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>
            <a:normAutofit/>
          </a:bodyPr>
          <a:lstStyle/>
          <a:p>
            <a:r>
              <a:rPr lang="fr-CH" dirty="0"/>
              <a:t>Our 3 </a:t>
            </a:r>
            <a:r>
              <a:rPr lang="fr-CH" dirty="0" err="1"/>
              <a:t>AutoGluon</a:t>
            </a:r>
            <a:r>
              <a:rPr lang="fr-CH" dirty="0"/>
              <a:t> </a:t>
            </a:r>
            <a:r>
              <a:rPr lang="fr-CH" dirty="0" err="1"/>
              <a:t>Models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93C3409-B163-9ABB-97AB-A02F338D4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F6A222-73E7-4EA4-A8F0-41173E26D925}" type="slidenum">
              <a:rPr lang="fr-CH" smtClean="0"/>
              <a:pPr>
                <a:spcAft>
                  <a:spcPts val="600"/>
                </a:spcAft>
              </a:pPr>
              <a:t>14</a:t>
            </a:fld>
            <a:endParaRPr lang="fr-CH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94C2C75-DA6B-BB98-E6D7-161665617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2711753"/>
              </p:ext>
            </p:extLst>
          </p:nvPr>
        </p:nvGraphicFramePr>
        <p:xfrm>
          <a:off x="743826" y="2084832"/>
          <a:ext cx="10626539" cy="4223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7630">
                  <a:extLst>
                    <a:ext uri="{9D8B030D-6E8A-4147-A177-3AD203B41FA5}">
                      <a16:colId xmlns:a16="http://schemas.microsoft.com/office/drawing/2014/main" val="3473689323"/>
                    </a:ext>
                  </a:extLst>
                </a:gridCol>
                <a:gridCol w="1990164">
                  <a:extLst>
                    <a:ext uri="{9D8B030D-6E8A-4147-A177-3AD203B41FA5}">
                      <a16:colId xmlns:a16="http://schemas.microsoft.com/office/drawing/2014/main" val="1989957692"/>
                    </a:ext>
                  </a:extLst>
                </a:gridCol>
                <a:gridCol w="2067793">
                  <a:extLst>
                    <a:ext uri="{9D8B030D-6E8A-4147-A177-3AD203B41FA5}">
                      <a16:colId xmlns:a16="http://schemas.microsoft.com/office/drawing/2014/main" val="947679821"/>
                    </a:ext>
                  </a:extLst>
                </a:gridCol>
                <a:gridCol w="1917630">
                  <a:extLst>
                    <a:ext uri="{9D8B030D-6E8A-4147-A177-3AD203B41FA5}">
                      <a16:colId xmlns:a16="http://schemas.microsoft.com/office/drawing/2014/main" val="692143836"/>
                    </a:ext>
                  </a:extLst>
                </a:gridCol>
                <a:gridCol w="1366661">
                  <a:extLst>
                    <a:ext uri="{9D8B030D-6E8A-4147-A177-3AD203B41FA5}">
                      <a16:colId xmlns:a16="http://schemas.microsoft.com/office/drawing/2014/main" val="580166429"/>
                    </a:ext>
                  </a:extLst>
                </a:gridCol>
                <a:gridCol w="1366661">
                  <a:extLst>
                    <a:ext uri="{9D8B030D-6E8A-4147-A177-3AD203B41FA5}">
                      <a16:colId xmlns:a16="http://schemas.microsoft.com/office/drawing/2014/main" val="3634200363"/>
                    </a:ext>
                  </a:extLst>
                </a:gridCol>
              </a:tblGrid>
              <a:tr h="984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Model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Covariates Used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Description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/>
                        <a:t>Best AutoGluon Algorithm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MAE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1" dirty="0"/>
                        <a:t>MASE</a:t>
                      </a:r>
                    </a:p>
                  </a:txBody>
                  <a:tcPr marL="89221" marR="89221" marT="44611" marB="44611" anchor="ctr"/>
                </a:tc>
                <a:extLst>
                  <a:ext uri="{0D108BD9-81ED-4DB2-BD59-A6C34878D82A}">
                    <a16:rowId xmlns:a16="http://schemas.microsoft.com/office/drawing/2014/main" val="227460986"/>
                  </a:ext>
                </a:extLst>
              </a:tr>
              <a:tr h="984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ML #1 </a:t>
                      </a:r>
                      <a:br>
                        <a:rPr lang="en-GB" sz="1800" b="0" dirty="0"/>
                      </a:br>
                      <a:r>
                        <a:rPr lang="en-GB" sz="1800" b="0" dirty="0"/>
                        <a:t>No Covariates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None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Minimal ML model using only the Imbalance history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WeightedEnsemble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(TFT + </a:t>
                      </a:r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ChronosZeroShot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GB" sz="1800" b="0" dirty="0"/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H" sz="1800" b="0" dirty="0"/>
                        <a:t>94.4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H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-0.45</a:t>
                      </a:r>
                      <a:endParaRPr lang="en-CH" sz="1800" b="0" dirty="0"/>
                    </a:p>
                  </a:txBody>
                  <a:tcPr marL="89221" marR="89221" marT="44611" marB="44611" anchor="ctr"/>
                </a:tc>
                <a:extLst>
                  <a:ext uri="{0D108BD9-81ED-4DB2-BD59-A6C34878D82A}">
                    <a16:rowId xmlns:a16="http://schemas.microsoft.com/office/drawing/2014/main" val="1903317331"/>
                  </a:ext>
                </a:extLst>
              </a:tr>
              <a:tr h="126973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ML #2 </a:t>
                      </a:r>
                      <a:br>
                        <a:rPr lang="en-GB" sz="1800" b="0" dirty="0"/>
                      </a:br>
                      <a:r>
                        <a:rPr lang="en-GB" sz="1800" b="0" dirty="0"/>
                        <a:t>Time-Only Covariates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Season, Weekday_sin/cos, Hour_sin/cos, Month_sin/cos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Encodes daily, weekly, and annual seasonality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Temporal Fusion Transformer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H" sz="1800" b="0" dirty="0"/>
                        <a:t>82.3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H" sz="1800" b="0" dirty="0"/>
                        <a:t>-0.39</a:t>
                      </a:r>
                    </a:p>
                  </a:txBody>
                  <a:tcPr marL="89221" marR="89221" marT="44611" marB="44611" anchor="ctr"/>
                </a:tc>
                <a:extLst>
                  <a:ext uri="{0D108BD9-81ED-4DB2-BD59-A6C34878D82A}">
                    <a16:rowId xmlns:a16="http://schemas.microsoft.com/office/drawing/2014/main" val="4238556126"/>
                  </a:ext>
                </a:extLst>
              </a:tr>
              <a:tr h="9847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ML #3 </a:t>
                      </a:r>
                      <a:br>
                        <a:rPr lang="en-GB" sz="1800" b="0" dirty="0"/>
                      </a:br>
                      <a:r>
                        <a:rPr lang="en-GB" sz="1800" b="0" dirty="0"/>
                        <a:t>Time + Weather Covariates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Time features + Temp_Average + GST_Average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 dirty="0"/>
                        <a:t>Adds weather forecast error information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800" b="0"/>
                        <a:t>PatchTST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H" sz="1800" b="0" dirty="0"/>
                        <a:t>82.7</a:t>
                      </a:r>
                    </a:p>
                  </a:txBody>
                  <a:tcPr marL="89221" marR="89221" marT="44611" marB="44611"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CH" sz="1800" b="0" dirty="0"/>
                        <a:t>-0.41</a:t>
                      </a:r>
                    </a:p>
                  </a:txBody>
                  <a:tcPr marL="89221" marR="89221" marT="44611" marB="44611" anchor="ctr"/>
                </a:tc>
                <a:extLst>
                  <a:ext uri="{0D108BD9-81ED-4DB2-BD59-A6C34878D82A}">
                    <a16:rowId xmlns:a16="http://schemas.microsoft.com/office/drawing/2014/main" val="3720705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3984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524AF517-3345-3968-14E8-1C67078ED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3250"/>
            <a:ext cx="12192000" cy="564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006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414F94-9F0C-0B8F-2B84-10D8A45CE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fr-CH">
                <a:solidFill>
                  <a:srgbClr val="FFFFFF"/>
                </a:solidFill>
              </a:rPr>
              <a:t>Interpretation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B755E6-FA64-3284-7622-C78A1F80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F6A222-73E7-4EA4-A8F0-41173E26D925}" type="slidenum">
              <a:rPr lang="fr-CH" smtClean="0"/>
              <a:pPr>
                <a:spcAft>
                  <a:spcPts val="600"/>
                </a:spcAft>
              </a:pPr>
              <a:t>16</a:t>
            </a:fld>
            <a:endParaRPr lang="fr-CH"/>
          </a:p>
        </p:txBody>
      </p:sp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78957E90-5464-0590-3D6D-EEF7C3CFB3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9133565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65236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56E307-4972-8745-D56E-B5273AC44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8018272" cy="1499616"/>
          </a:xfrm>
        </p:spPr>
        <p:txBody>
          <a:bodyPr>
            <a:normAutofit/>
          </a:bodyPr>
          <a:lstStyle/>
          <a:p>
            <a:r>
              <a:rPr lang="fr-CH" dirty="0"/>
              <a:t>NEXT STEPS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93FD60-ECD7-0C8D-70D6-090B36033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801827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Add more informative covariates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Market data: day-ahead prices, intraday prices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Grid variables: production, consumption, cross-border flows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Calendar events: holidays, seasonal load patterns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CH" dirty="0"/>
              <a:t>More </a:t>
            </a:r>
            <a:r>
              <a:rPr lang="fr-CH" dirty="0" err="1"/>
              <a:t>exogenous</a:t>
            </a:r>
            <a:r>
              <a:rPr lang="fr-CH" dirty="0"/>
              <a:t> variables (</a:t>
            </a:r>
            <a:r>
              <a:rPr lang="fr-CH" dirty="0" err="1"/>
              <a:t>load</a:t>
            </a:r>
            <a:r>
              <a:rPr lang="fr-CH" dirty="0"/>
              <a:t> </a:t>
            </a:r>
            <a:r>
              <a:rPr lang="fr-CH" dirty="0" err="1"/>
              <a:t>forecast</a:t>
            </a:r>
            <a:r>
              <a:rPr lang="fr-CH" dirty="0"/>
              <a:t> </a:t>
            </a:r>
            <a:r>
              <a:rPr lang="fr-CH" dirty="0" err="1"/>
              <a:t>errors</a:t>
            </a:r>
            <a:r>
              <a:rPr lang="fr-CH" dirty="0"/>
              <a:t>, imports/exports)</a:t>
            </a:r>
          </a:p>
          <a:p>
            <a:pPr marL="0" indent="0">
              <a:buNone/>
            </a:pPr>
            <a:r>
              <a:rPr lang="en-GB" b="1" dirty="0"/>
              <a:t>Try different baselines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ARIMA / ARIMAX with weather regressors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Lags of imbalance at 24, 48, 168 hours</a:t>
            </a:r>
          </a:p>
          <a:p>
            <a:pPr marL="0" indent="0">
              <a:buNone/>
            </a:pPr>
            <a:r>
              <a:rPr lang="en-GB" b="1" dirty="0"/>
              <a:t>Try other performance measure than MASE and MAE</a:t>
            </a:r>
          </a:p>
          <a:p>
            <a:pPr lvl="1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RMSE, MAPE, MSE, …</a:t>
            </a:r>
          </a:p>
          <a:p>
            <a:endParaRPr lang="en-GB" b="1" dirty="0"/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fr-CH" dirty="0"/>
          </a:p>
          <a:p>
            <a:endParaRPr lang="fr-CH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D7B666-D5E6-48CE-B26A-FB5E5C34A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325601"/>
            <a:ext cx="2286920" cy="3908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EE670A-A41A-44AD-BC1C-2090365EB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83348" y="4394539"/>
            <a:ext cx="2286920" cy="2029724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FD81CF-7CED-A4ED-73E0-9D6E3562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7333" y="6470704"/>
            <a:ext cx="973667" cy="27432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FF6A222-73E7-4EA4-A8F0-41173E26D925}" type="slidenum">
              <a:rPr lang="fr-CH" smtClean="0"/>
              <a:pPr>
                <a:spcAft>
                  <a:spcPts val="600"/>
                </a:spcAft>
              </a:pPr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41318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97F66A-035C-4CE0-C8B6-6F9B1298D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Questions/ </a:t>
            </a:r>
            <a:r>
              <a:rPr lang="de-CH" dirty="0" err="1"/>
              <a:t>discussion</a:t>
            </a:r>
            <a:endParaRPr lang="de-CH" dirty="0"/>
          </a:p>
        </p:txBody>
      </p:sp>
      <p:pic>
        <p:nvPicPr>
          <p:cNvPr id="1026" name="Picture 2" descr="History of the electrical grid | Hitachi Energy">
            <a:extLst>
              <a:ext uri="{FF2B5EF4-FFF2-40B4-BE49-F238E27FC236}">
                <a16:creationId xmlns:a16="http://schemas.microsoft.com/office/drawing/2014/main" id="{91CEBE19-BCC9-C2D2-A9BE-706F49159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2"/>
          <a:stretch>
            <a:fillRect/>
          </a:stretch>
        </p:blipFill>
        <p:spPr bwMode="auto">
          <a:xfrm>
            <a:off x="0" y="0"/>
            <a:ext cx="12192000" cy="4572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802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7422F06-6017-4361-8872-E0E2CEB20B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4819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F70B9F4-9954-F653-EFE9-96883AB2B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3415612" cy="5571066"/>
          </a:xfrm>
        </p:spPr>
        <p:txBody>
          <a:bodyPr>
            <a:normAutofit/>
          </a:bodyPr>
          <a:lstStyle/>
          <a:p>
            <a:r>
              <a:rPr lang="fr-CH">
                <a:solidFill>
                  <a:srgbClr val="FFFFFF"/>
                </a:solidFill>
              </a:rPr>
              <a:t>Agenda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0B57871E-B4F8-76BE-192F-9A5706BC3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6656496"/>
              </p:ext>
            </p:extLst>
          </p:nvPr>
        </p:nvGraphicFramePr>
        <p:xfrm>
          <a:off x="5603875" y="954088"/>
          <a:ext cx="5641975" cy="4921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763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B3B0E1-4EB6-FE60-87CF-8BA618637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497821" cy="1499616"/>
          </a:xfrm>
        </p:spPr>
        <p:txBody>
          <a:bodyPr>
            <a:normAutofit/>
          </a:bodyPr>
          <a:lstStyle/>
          <a:p>
            <a:r>
              <a:rPr lang="fr-CH" dirty="0"/>
              <a:t>Power </a:t>
            </a:r>
            <a:r>
              <a:rPr lang="fr-CH" dirty="0" err="1"/>
              <a:t>grid</a:t>
            </a:r>
            <a:r>
              <a:rPr lang="fr-CH" dirty="0"/>
              <a:t> </a:t>
            </a:r>
            <a:r>
              <a:rPr lang="fr-CH" dirty="0" err="1"/>
              <a:t>stability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5F1960C-5309-ED30-FD09-722422561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4429615" cy="3931920"/>
          </a:xfrm>
        </p:spPr>
        <p:txBody>
          <a:bodyPr>
            <a:normAutofit/>
          </a:bodyPr>
          <a:lstStyle/>
          <a:p>
            <a:pPr>
              <a:buFont typeface="Symbol" panose="05050102010706020507" pitchFamily="18" charset="2"/>
              <a:buChar char="-"/>
            </a:pPr>
            <a:r>
              <a:rPr lang="fr-CH" dirty="0"/>
              <a:t>There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b="1" dirty="0"/>
              <a:t>no </a:t>
            </a:r>
            <a:r>
              <a:rPr lang="fr-CH" b="1" dirty="0" err="1"/>
              <a:t>possibility</a:t>
            </a:r>
            <a:r>
              <a:rPr lang="fr-CH" b="1" dirty="0"/>
              <a:t> to store </a:t>
            </a:r>
            <a:r>
              <a:rPr lang="fr-CH" dirty="0" err="1"/>
              <a:t>energy</a:t>
            </a:r>
            <a:r>
              <a:rPr lang="fr-CH" dirty="0"/>
              <a:t> in the </a:t>
            </a:r>
            <a:r>
              <a:rPr lang="fr-CH" dirty="0" err="1"/>
              <a:t>grid</a:t>
            </a:r>
            <a:endParaRPr lang="fr-CH" dirty="0"/>
          </a:p>
          <a:p>
            <a:pPr>
              <a:buFont typeface="Symbol" panose="05050102010706020507" pitchFamily="18" charset="2"/>
              <a:buChar char="-"/>
            </a:pPr>
            <a:r>
              <a:rPr lang="fr-CH" dirty="0"/>
              <a:t>The </a:t>
            </a:r>
            <a:r>
              <a:rPr lang="fr-CH" dirty="0" err="1"/>
              <a:t>amount</a:t>
            </a:r>
            <a:r>
              <a:rPr lang="fr-CH" dirty="0"/>
              <a:t> of </a:t>
            </a:r>
            <a:r>
              <a:rPr lang="fr-CH" dirty="0" err="1"/>
              <a:t>electricity</a:t>
            </a:r>
            <a:r>
              <a:rPr lang="fr-CH" dirty="0"/>
              <a:t> </a:t>
            </a:r>
            <a:r>
              <a:rPr lang="fr-CH" dirty="0" err="1"/>
              <a:t>consumed</a:t>
            </a:r>
            <a:r>
              <a:rPr lang="fr-CH" dirty="0"/>
              <a:t> must at </a:t>
            </a:r>
            <a:r>
              <a:rPr lang="fr-CH" dirty="0" err="1"/>
              <a:t>anytime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the </a:t>
            </a:r>
            <a:r>
              <a:rPr lang="fr-CH" dirty="0" err="1"/>
              <a:t>same</a:t>
            </a:r>
            <a:r>
              <a:rPr lang="fr-CH" dirty="0"/>
              <a:t> as the </a:t>
            </a:r>
            <a:r>
              <a:rPr lang="fr-CH" dirty="0" err="1"/>
              <a:t>amount</a:t>
            </a:r>
            <a:r>
              <a:rPr lang="fr-CH" dirty="0"/>
              <a:t> of </a:t>
            </a:r>
            <a:r>
              <a:rPr lang="fr-CH" dirty="0" err="1"/>
              <a:t>electricity</a:t>
            </a:r>
            <a:r>
              <a:rPr lang="fr-CH" dirty="0"/>
              <a:t> </a:t>
            </a:r>
            <a:r>
              <a:rPr lang="fr-CH" dirty="0" err="1"/>
              <a:t>supplied</a:t>
            </a:r>
            <a:endParaRPr lang="fr-CH" dirty="0"/>
          </a:p>
          <a:p>
            <a:pPr>
              <a:buFont typeface="Symbol" panose="05050102010706020507" pitchFamily="18" charset="2"/>
              <a:buChar char="-"/>
            </a:pPr>
            <a:r>
              <a:rPr lang="fr-CH" dirty="0"/>
              <a:t>To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balanced</a:t>
            </a:r>
            <a:r>
              <a:rPr lang="fr-CH" dirty="0"/>
              <a:t>, </a:t>
            </a:r>
            <a:r>
              <a:rPr lang="fr-CH" dirty="0" err="1"/>
              <a:t>producers</a:t>
            </a:r>
            <a:r>
              <a:rPr lang="fr-CH" dirty="0"/>
              <a:t> and </a:t>
            </a:r>
            <a:r>
              <a:rPr lang="fr-CH" dirty="0" err="1"/>
              <a:t>consumers</a:t>
            </a:r>
            <a:r>
              <a:rPr lang="fr-CH" dirty="0"/>
              <a:t> have to </a:t>
            </a:r>
            <a:r>
              <a:rPr lang="fr-CH" dirty="0" err="1"/>
              <a:t>make</a:t>
            </a:r>
            <a:r>
              <a:rPr lang="fr-CH" dirty="0"/>
              <a:t> the </a:t>
            </a:r>
            <a:r>
              <a:rPr lang="fr-CH" b="1" dirty="0"/>
              <a:t>best possible </a:t>
            </a:r>
            <a:r>
              <a:rPr lang="fr-CH" b="1" dirty="0" err="1"/>
              <a:t>forecasts</a:t>
            </a:r>
            <a:r>
              <a:rPr lang="fr-CH" dirty="0"/>
              <a:t>.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115F880-2844-BB32-1EEA-14FACE711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231"/>
          <a:stretch>
            <a:fillRect/>
          </a:stretch>
        </p:blipFill>
        <p:spPr bwMode="auto">
          <a:xfrm>
            <a:off x="6019800" y="2768600"/>
            <a:ext cx="5455921" cy="270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73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DC862-72BA-59E1-816F-23A508394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Power </a:t>
            </a:r>
            <a:r>
              <a:rPr lang="fr-CH" dirty="0" err="1"/>
              <a:t>grid</a:t>
            </a:r>
            <a:r>
              <a:rPr lang="fr-CH" dirty="0"/>
              <a:t> </a:t>
            </a:r>
            <a:r>
              <a:rPr lang="fr-CH" dirty="0" err="1"/>
              <a:t>stability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225DF1-7A7D-71F5-87B2-07015713C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Symbol" panose="05050102010706020507" pitchFamily="18" charset="2"/>
              <a:buChar char="-"/>
            </a:pPr>
            <a:r>
              <a:rPr lang="fr-CH" dirty="0" err="1"/>
              <a:t>When</a:t>
            </a:r>
            <a:r>
              <a:rPr lang="fr-CH" dirty="0"/>
              <a:t> the real </a:t>
            </a:r>
            <a:r>
              <a:rPr lang="fr-CH" dirty="0" err="1"/>
              <a:t>consumption</a:t>
            </a:r>
            <a:r>
              <a:rPr lang="fr-CH" dirty="0"/>
              <a:t> or injection </a:t>
            </a:r>
            <a:r>
              <a:rPr lang="fr-CH" dirty="0" err="1"/>
              <a:t>differ</a:t>
            </a:r>
            <a:r>
              <a:rPr lang="fr-CH" dirty="0"/>
              <a:t> </a:t>
            </a:r>
            <a:r>
              <a:rPr lang="fr-CH" dirty="0" err="1"/>
              <a:t>from</a:t>
            </a:r>
            <a:r>
              <a:rPr lang="fr-CH" dirty="0"/>
              <a:t> the </a:t>
            </a:r>
            <a:r>
              <a:rPr lang="fr-CH" dirty="0" err="1"/>
              <a:t>forecast</a:t>
            </a:r>
            <a:r>
              <a:rPr lang="fr-CH" dirty="0"/>
              <a:t>, the balance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broken</a:t>
            </a:r>
            <a:r>
              <a:rPr lang="fr-CH" dirty="0"/>
              <a:t>.</a:t>
            </a:r>
          </a:p>
          <a:p>
            <a:pPr>
              <a:buFont typeface="Symbol" panose="05050102010706020507" pitchFamily="18" charset="2"/>
              <a:buChar char="-"/>
            </a:pPr>
            <a:r>
              <a:rPr lang="fr-CH" dirty="0" err="1"/>
              <a:t>Swissgrid</a:t>
            </a:r>
            <a:r>
              <a:rPr lang="fr-CH" dirty="0"/>
              <a:t> </a:t>
            </a:r>
            <a:r>
              <a:rPr lang="fr-CH" dirty="0" err="1"/>
              <a:t>activate</a:t>
            </a:r>
            <a:r>
              <a:rPr lang="fr-CH" dirty="0"/>
              <a:t> positive or </a:t>
            </a:r>
            <a:r>
              <a:rPr lang="fr-CH" dirty="0" err="1"/>
              <a:t>negative</a:t>
            </a:r>
            <a:r>
              <a:rPr lang="fr-CH" dirty="0"/>
              <a:t> </a:t>
            </a:r>
            <a:r>
              <a:rPr lang="fr-CH" dirty="0" err="1"/>
              <a:t>energy</a:t>
            </a:r>
            <a:r>
              <a:rPr lang="fr-CH" dirty="0"/>
              <a:t> to </a:t>
            </a:r>
            <a:r>
              <a:rPr lang="fr-CH" dirty="0" err="1"/>
              <a:t>maintain</a:t>
            </a:r>
            <a:r>
              <a:rPr lang="fr-CH" dirty="0"/>
              <a:t> the </a:t>
            </a:r>
            <a:r>
              <a:rPr lang="fr-CH" dirty="0" err="1"/>
              <a:t>grid</a:t>
            </a:r>
            <a:r>
              <a:rPr lang="fr-CH" dirty="0"/>
              <a:t> </a:t>
            </a:r>
            <a:r>
              <a:rPr lang="fr-CH" dirty="0" err="1"/>
              <a:t>stability</a:t>
            </a:r>
            <a:r>
              <a:rPr lang="fr-CH" dirty="0"/>
              <a:t> 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527DCE88-6C79-8861-C578-3BB8F068E7FF}"/>
              </a:ext>
            </a:extLst>
          </p:cNvPr>
          <p:cNvGrpSpPr/>
          <p:nvPr/>
        </p:nvGrpSpPr>
        <p:grpSpPr>
          <a:xfrm>
            <a:off x="3477249" y="3490947"/>
            <a:ext cx="5237501" cy="2818413"/>
            <a:chOff x="3252449" y="3387051"/>
            <a:chExt cx="5687102" cy="3273112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6F5872D6-F9B6-0428-868D-BC0AD6F537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060"/>
            <a:stretch>
              <a:fillRect/>
            </a:stretch>
          </p:blipFill>
          <p:spPr bwMode="auto">
            <a:xfrm>
              <a:off x="3252449" y="3387051"/>
              <a:ext cx="5687102" cy="2789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Swissgrid AG">
              <a:extLst>
                <a:ext uri="{FF2B5EF4-FFF2-40B4-BE49-F238E27FC236}">
                  <a16:creationId xmlns:a16="http://schemas.microsoft.com/office/drawing/2014/main" id="{0BFF749F-5C59-B943-9CE0-E042EC787E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746" b="39598"/>
            <a:stretch>
              <a:fillRect/>
            </a:stretch>
          </p:blipFill>
          <p:spPr bwMode="auto">
            <a:xfrm>
              <a:off x="5286115" y="6325587"/>
              <a:ext cx="1619770" cy="334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263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F8D73-6A83-C839-5E0D-2ACA764A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The </a:t>
            </a:r>
            <a:r>
              <a:rPr lang="fr-CH" dirty="0" err="1"/>
              <a:t>development</a:t>
            </a:r>
            <a:r>
              <a:rPr lang="fr-CH" dirty="0"/>
              <a:t> of </a:t>
            </a:r>
            <a:r>
              <a:rPr lang="fr-CH" dirty="0" err="1"/>
              <a:t>solar</a:t>
            </a:r>
            <a:r>
              <a:rPr lang="fr-CH" dirty="0"/>
              <a:t> installations in </a:t>
            </a:r>
            <a:r>
              <a:rPr lang="fr-CH" dirty="0" err="1"/>
              <a:t>Switzerland</a:t>
            </a:r>
            <a:r>
              <a:rPr lang="fr-CH" dirty="0"/>
              <a:t>…</a:t>
            </a:r>
          </a:p>
        </p:txBody>
      </p:sp>
      <p:pic>
        <p:nvPicPr>
          <p:cNvPr id="1026" name="Picture 2" descr="Nennfrequenz 50 Hertz">
            <a:extLst>
              <a:ext uri="{FF2B5EF4-FFF2-40B4-BE49-F238E27FC236}">
                <a16:creationId xmlns:a16="http://schemas.microsoft.com/office/drawing/2014/main" id="{C2445283-4BF6-D4EE-6327-12E3D2775E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0" y="3422650"/>
            <a:ext cx="127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8480964-C15D-290A-26E5-78A3E3A1490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87" t="8547" r="42760" b="4969"/>
          <a:stretch>
            <a:fillRect/>
          </a:stretch>
        </p:blipFill>
        <p:spPr>
          <a:xfrm>
            <a:off x="6915150" y="2633994"/>
            <a:ext cx="4816475" cy="397827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C87FD0E-AF71-0E7B-3D7B-B8997C4267F1}"/>
              </a:ext>
            </a:extLst>
          </p:cNvPr>
          <p:cNvSpPr txBox="1"/>
          <p:nvPr/>
        </p:nvSpPr>
        <p:spPr>
          <a:xfrm>
            <a:off x="6089650" y="1768291"/>
            <a:ext cx="5641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err="1"/>
              <a:t>Renewable</a:t>
            </a:r>
            <a:r>
              <a:rPr lang="fr-CH" dirty="0"/>
              <a:t> </a:t>
            </a:r>
            <a:r>
              <a:rPr lang="fr-CH" dirty="0" err="1"/>
              <a:t>energy</a:t>
            </a:r>
            <a:r>
              <a:rPr lang="fr-CH" dirty="0"/>
              <a:t> </a:t>
            </a:r>
            <a:r>
              <a:rPr lang="fr-CH" dirty="0" err="1"/>
              <a:t>consumption</a:t>
            </a:r>
            <a:r>
              <a:rPr lang="fr-CH" dirty="0"/>
              <a:t> by </a:t>
            </a:r>
            <a:r>
              <a:rPr lang="fr-CH" dirty="0" err="1"/>
              <a:t>energy</a:t>
            </a:r>
            <a:r>
              <a:rPr lang="fr-CH" dirty="0"/>
              <a:t> source </a:t>
            </a:r>
            <a:r>
              <a:rPr lang="fr-CH" dirty="0" err="1"/>
              <a:t>since</a:t>
            </a:r>
            <a:r>
              <a:rPr lang="fr-CH" dirty="0"/>
              <a:t> 200 (GWh/a)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C723A72-BCD5-84F7-BEDA-7A40B6682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903036"/>
            <a:ext cx="5036212" cy="34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821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B61CA0-DB6A-327D-A92F-CE9D4A573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…has an impact on </a:t>
            </a:r>
            <a:r>
              <a:rPr lang="fr-CH" dirty="0" err="1"/>
              <a:t>imbalances</a:t>
            </a:r>
            <a:r>
              <a:rPr lang="fr-CH" dirty="0"/>
              <a:t>.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B6A8E2E-3F90-911C-1CB8-525C8C2928B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09511" y="6333886"/>
            <a:ext cx="101729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Slope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 = 0.18 R² = 0.22 P-value = 0.0038 The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tendency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is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statistically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effectLst/>
                <a:latin typeface="Courier New" panose="02070309020205020404" pitchFamily="49" charset="0"/>
              </a:rPr>
              <a:t>significant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effectLst/>
                <a:latin typeface="Courier New" panose="02070309020205020404" pitchFamily="49" charset="0"/>
              </a:rPr>
              <a:t> (p &lt; 0.05).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034BD3-97CC-680F-18FE-AB1F5E42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53" y="1663566"/>
            <a:ext cx="8473294" cy="467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17D4B337-392E-24C6-66F9-9DD967B5DA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26942" y="-40787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rgbClr val="E3E3E3"/>
                </a:solidFill>
                <a:effectLst/>
                <a:latin typeface="Courier New" panose="02070309020205020404" pitchFamily="49" charset="0"/>
              </a:rPr>
              <a:t>Slope = 0.18 R² = 0.22 P-value = 0.0038 The tendency is statistically significant (p &lt; 0.05).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389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B8E29E-1A43-7123-5BB0-30CDD4FA9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Overall</a:t>
            </a:r>
            <a:r>
              <a:rPr lang="fr-CH" dirty="0"/>
              <a:t> </a:t>
            </a:r>
            <a:r>
              <a:rPr lang="fr-CH" dirty="0" err="1"/>
              <a:t>results</a:t>
            </a:r>
            <a:endParaRPr lang="fr-CH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5512F6BB-558B-DF95-EBAC-485D0ABC3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0467" y="1755000"/>
            <a:ext cx="8791063" cy="3348000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4F73C720-8345-599F-0BD1-A14BAA55736F}"/>
              </a:ext>
            </a:extLst>
          </p:cNvPr>
          <p:cNvSpPr txBox="1"/>
          <p:nvPr/>
        </p:nvSpPr>
        <p:spPr>
          <a:xfrm>
            <a:off x="838200" y="5193430"/>
            <a:ext cx="10515600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Average linear trend </a:t>
            </a:r>
            <a:r>
              <a:rPr lang="en-US" dirty="0"/>
              <a:t>: Slight positive, but very noisy clouds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Spearman:</a:t>
            </a:r>
            <a:r>
              <a:rPr lang="en-US" dirty="0"/>
              <a:t> captures monotonic tendency → moderate for temp (ρ = 0.22), weak for sunlight (ρ = 0.12)</a:t>
            </a:r>
          </a:p>
          <a:p>
            <a:pPr>
              <a:lnSpc>
                <a:spcPct val="150000"/>
              </a:lnSpc>
            </a:pPr>
            <a:r>
              <a:rPr lang="en-US" b="1" dirty="0"/>
              <a:t>Kendall:</a:t>
            </a:r>
            <a:r>
              <a:rPr lang="en-US" dirty="0"/>
              <a:t> proportion of pairs moving in the same direction → confirms same signal 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F402E42-7C5C-8319-04CF-A5EB557AB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145" y="1242251"/>
            <a:ext cx="3369489" cy="51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920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D052A-DBF2-29FC-72D4-E349C486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Data sources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EB29D73-D308-A910-AE2C-502FD4158CF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194" y="1914990"/>
            <a:ext cx="6283070" cy="403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023EC6B-74C5-D8A2-78E3-5DF3CF4FC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450" y="1847279"/>
            <a:ext cx="1603917" cy="90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eoSwiss - ClimaHealth">
            <a:extLst>
              <a:ext uri="{FF2B5EF4-FFF2-40B4-BE49-F238E27FC236}">
                <a16:creationId xmlns:a16="http://schemas.microsoft.com/office/drawing/2014/main" id="{38C12348-03C3-FED8-0D9E-1D1AC0DCA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264" y="1586951"/>
            <a:ext cx="1488585" cy="99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4ED952B-A6AC-6417-82D9-6D468A875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1310" y="3685158"/>
            <a:ext cx="7029057" cy="273721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6D6CD58-749A-9375-5EC7-E630F4E42037}"/>
              </a:ext>
            </a:extLst>
          </p:cNvPr>
          <p:cNvSpPr txBox="1"/>
          <p:nvPr/>
        </p:nvSpPr>
        <p:spPr>
          <a:xfrm>
            <a:off x="10253972" y="2849676"/>
            <a:ext cx="148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dirty="0" err="1"/>
              <a:t>Imbalance</a:t>
            </a:r>
            <a:r>
              <a:rPr lang="fr-CH" dirty="0"/>
              <a:t> (MW/15-min)</a:t>
            </a:r>
          </a:p>
        </p:txBody>
      </p:sp>
    </p:spTree>
    <p:extLst>
      <p:ext uri="{BB962C8B-B14F-4D97-AF65-F5344CB8AC3E}">
        <p14:creationId xmlns:p14="http://schemas.microsoft.com/office/powerpoint/2010/main" val="402519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1ED7E-1FFC-DA3A-4CB3-2E47E7EC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Project goal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AE62899-3D62-F1C3-1836-5EA07EA6204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928077"/>
            <a:ext cx="7332457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CH" altLang="en-CH" dirty="0"/>
              <a:t>Predict the Swissgrid Global System Imbalance 24 hours ahead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endParaRPr lang="en-CH" altLang="en-CH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CH" altLang="en-CH" dirty="0"/>
              <a:t>Build and compare several forecasting approaches: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n-CH" altLang="en-CH" dirty="0"/>
              <a:t>Baselines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r>
              <a:rPr lang="en-CH" altLang="en-CH" dirty="0"/>
              <a:t>AutoGluon models (with ou without covariates)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-"/>
              <a:tabLst/>
            </a:pPr>
            <a:endParaRPr lang="en-CH" altLang="en-CH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lang="en-CH" altLang="en-CH" dirty="0"/>
              <a:t>Evaluate which features improve predictions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F4312F-0A51-96BF-34A0-0752F4326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51B35-87FC-B94E-8A07-4F6F119FB4C3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135095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0e19fbc-5970-46c6-8280-26e82d15af25}" enabled="1" method="Privileged" siteId="{376e33ca-d656-4e46-8bcb-7d5ba898ae66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1156</TotalTime>
  <Words>1299</Words>
  <Application>Microsoft Macintosh PowerPoint</Application>
  <PresentationFormat>Widescreen</PresentationFormat>
  <Paragraphs>204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Aptos</vt:lpstr>
      <vt:lpstr>Arial</vt:lpstr>
      <vt:lpstr>Courier New</vt:lpstr>
      <vt:lpstr>Symbol</vt:lpstr>
      <vt:lpstr>Tw Cen MT</vt:lpstr>
      <vt:lpstr>Tw Cen MT Condensed</vt:lpstr>
      <vt:lpstr>Wingdings 3</vt:lpstr>
      <vt:lpstr>Integral</vt:lpstr>
      <vt:lpstr>Module 3</vt:lpstr>
      <vt:lpstr>Agenda</vt:lpstr>
      <vt:lpstr>Power grid stability</vt:lpstr>
      <vt:lpstr>Power grid stability</vt:lpstr>
      <vt:lpstr>The development of solar installations in Switzerland…</vt:lpstr>
      <vt:lpstr>…has an impact on imbalances.</vt:lpstr>
      <vt:lpstr>Overall results</vt:lpstr>
      <vt:lpstr>Data sources</vt:lpstr>
      <vt:lpstr>Project goal</vt:lpstr>
      <vt:lpstr>Baselines choice</vt:lpstr>
      <vt:lpstr>Why AutoGluon ?</vt:lpstr>
      <vt:lpstr>Models Trained with AutoGluon</vt:lpstr>
      <vt:lpstr>Setup &amp; Features Used</vt:lpstr>
      <vt:lpstr>Our 3 AutoGluon Models</vt:lpstr>
      <vt:lpstr>PowerPoint Presentation</vt:lpstr>
      <vt:lpstr>Interpretation</vt:lpstr>
      <vt:lpstr>NEXT STEPS</vt:lpstr>
      <vt:lpstr>Questions/ discussion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Guillaume Wägli</dc:creator>
  <cp:lastModifiedBy>9cjveja7s5@unifr.ch</cp:lastModifiedBy>
  <cp:revision>30</cp:revision>
  <dcterms:created xsi:type="dcterms:W3CDTF">2025-09-22T08:32:14Z</dcterms:created>
  <dcterms:modified xsi:type="dcterms:W3CDTF">2025-12-04T14:06:25Z</dcterms:modified>
</cp:coreProperties>
</file>